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768" r:id="rId4"/>
    <p:sldMasterId id="2147483840" r:id="rId5"/>
    <p:sldMasterId id="2147483852" r:id="rId6"/>
    <p:sldMasterId id="2147483924" r:id="rId7"/>
    <p:sldMasterId id="2147483948" r:id="rId8"/>
    <p:sldMasterId id="2147483960" r:id="rId9"/>
    <p:sldMasterId id="2147483972" r:id="rId10"/>
    <p:sldMasterId id="2147484008" r:id="rId11"/>
    <p:sldMasterId id="2147484020" r:id="rId12"/>
  </p:sldMasterIdLst>
  <p:notesMasterIdLst>
    <p:notesMasterId r:id="rId37"/>
  </p:notesMasterIdLst>
  <p:handoutMasterIdLst>
    <p:handoutMasterId r:id="rId38"/>
  </p:handoutMasterIdLst>
  <p:sldIdLst>
    <p:sldId id="378" r:id="rId13"/>
    <p:sldId id="377" r:id="rId14"/>
    <p:sldId id="403" r:id="rId15"/>
    <p:sldId id="404" r:id="rId16"/>
    <p:sldId id="286" r:id="rId17"/>
    <p:sldId id="380" r:id="rId18"/>
    <p:sldId id="381" r:id="rId19"/>
    <p:sldId id="405" r:id="rId20"/>
    <p:sldId id="280" r:id="rId21"/>
    <p:sldId id="342" r:id="rId22"/>
    <p:sldId id="316" r:id="rId23"/>
    <p:sldId id="317" r:id="rId24"/>
    <p:sldId id="363" r:id="rId25"/>
    <p:sldId id="365" r:id="rId26"/>
    <p:sldId id="364" r:id="rId27"/>
    <p:sldId id="401" r:id="rId28"/>
    <p:sldId id="382" r:id="rId29"/>
    <p:sldId id="383" r:id="rId30"/>
    <p:sldId id="384" r:id="rId31"/>
    <p:sldId id="385" r:id="rId32"/>
    <p:sldId id="386" r:id="rId33"/>
    <p:sldId id="399" r:id="rId34"/>
    <p:sldId id="341" r:id="rId35"/>
    <p:sldId id="300" r:id="rId36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4F3F201E-AA3D-4889-AE9C-2792DA495CEF}">
          <p14:sldIdLst>
            <p14:sldId id="378"/>
            <p14:sldId id="377"/>
            <p14:sldId id="403"/>
            <p14:sldId id="404"/>
            <p14:sldId id="286"/>
            <p14:sldId id="380"/>
            <p14:sldId id="381"/>
            <p14:sldId id="405"/>
            <p14:sldId id="280"/>
            <p14:sldId id="342"/>
            <p14:sldId id="316"/>
            <p14:sldId id="317"/>
            <p14:sldId id="363"/>
            <p14:sldId id="365"/>
            <p14:sldId id="364"/>
            <p14:sldId id="401"/>
            <p14:sldId id="382"/>
            <p14:sldId id="383"/>
            <p14:sldId id="384"/>
            <p14:sldId id="385"/>
            <p14:sldId id="386"/>
            <p14:sldId id="399"/>
            <p14:sldId id="341"/>
            <p14:sldId id="300"/>
          </p14:sldIdLst>
        </p14:section>
        <p14:section name="Oddíl bez názvu" id="{F9ED2C71-E1B2-4F53-B020-5D34EC93EC1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1570" y="16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Konference Sociální podnikání, Humpolec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03.11.2016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7678B-10C8-4FE8-B437-22B46BE79B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7565036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Konference Sociální podnikání, Humpolec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03.11.2016</a:t>
            </a:r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3ED1A-B389-4C67-999C-43F415AB01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7807274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3ED1A-B389-4C67-999C-43F415AB017D}" type="slidenum">
              <a:rPr lang="cs-CZ" smtClean="0"/>
              <a:t>1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cs-CZ" smtClean="0"/>
              <a:t>03.11.2016</a:t>
            </a:r>
            <a:endParaRPr lang="cs-CZ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cs-CZ" smtClean="0"/>
              <a:t>Konference Sociální podnikání, Humpolec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9260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3ED1A-B389-4C67-999C-43F415AB017D}" type="slidenum">
              <a:rPr lang="cs-CZ" smtClean="0">
                <a:solidFill>
                  <a:prstClr val="black"/>
                </a:solidFill>
              </a:rPr>
              <a:pPr/>
              <a:t>3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cs-CZ" smtClean="0"/>
              <a:t>03.11.2016</a:t>
            </a:r>
            <a:endParaRPr lang="cs-CZ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cs-CZ" smtClean="0"/>
              <a:t>Konference Sociální podnikání, Humpolec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3899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3ED1A-B389-4C67-999C-43F415AB017D}" type="slidenum">
              <a:rPr lang="cs-CZ" smtClean="0">
                <a:solidFill>
                  <a:prstClr val="black"/>
                </a:solidFill>
              </a:rPr>
              <a:pPr/>
              <a:t>4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cs-CZ" smtClean="0"/>
              <a:t>03.11.2016</a:t>
            </a:r>
            <a:endParaRPr lang="cs-CZ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cs-CZ" smtClean="0"/>
              <a:t>Konference Sociální podnikání, Humpolec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3899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3ED1A-B389-4C67-999C-43F415AB017D}" type="slidenum">
              <a:rPr lang="cs-CZ" smtClean="0"/>
              <a:t>23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cs-CZ" smtClean="0"/>
              <a:t>03.11.2016</a:t>
            </a:r>
            <a:endParaRPr lang="cs-CZ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cs-CZ" smtClean="0"/>
              <a:t>Konference Sociální podnikání, Humpolec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1033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/>
              <a:t>02.11.2016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3418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/>
              <a:t>02.11.2016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143584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305E65A9-33F3-4805-B9F8-61B3C24E7DDF}" type="datetimeFigureOut">
              <a:rPr lang="cs-CZ"/>
              <a:pPr>
                <a:defRPr/>
              </a:pPr>
              <a:t>02.11.2016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FC5D21B6-5A25-44A2-86C7-DEE3E1D9A4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597030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C7C4EACD-0FF9-4157-ACD4-C88D1FB9E1A6}" type="datetimeFigureOut">
              <a:rPr lang="cs-CZ"/>
              <a:pPr>
                <a:defRPr/>
              </a:pPr>
              <a:t>02.11.2016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7FD94599-76AC-4BE4-B4F2-CD49776C92F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1093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2DEBF86-E026-444B-BADF-4C8728A9F923}" type="datetimeFigureOut">
              <a:rPr lang="cs-CZ"/>
              <a:pPr>
                <a:defRPr/>
              </a:pPr>
              <a:t>02.11.2016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E779B27-7E4A-40B3-A97A-4737D900B7E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786874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749389-C0BF-4C17-B444-FC52F6DFE90C}" type="datetimeFigureOut">
              <a:rPr lang="cs-CZ"/>
              <a:pPr>
                <a:defRPr/>
              </a:pPr>
              <a:t>02.11.2016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11F49D7-4B32-4772-BA36-8AE51BFBC0E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214525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37399F9C-C6D9-43A5-A659-20379983BDDF}" type="datetimeFigureOut">
              <a:rPr lang="cs-CZ"/>
              <a:pPr>
                <a:defRPr/>
              </a:pPr>
              <a:t>02.11.2016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57EB4B7-6C2C-4F3F-8EF7-ABE1E239A7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021876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56A0194F-9573-4664-9298-37BD2D05B11E}" type="datetimeFigureOut">
              <a:rPr lang="cs-CZ"/>
              <a:pPr>
                <a:defRPr/>
              </a:pPr>
              <a:t>02.11.2016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D52FB55-7CA2-46E3-ADF8-795B7292517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057630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88D560E-2131-4769-9024-D1417EFCAD71}" type="datetimeFigureOut">
              <a:rPr lang="cs-CZ"/>
              <a:pPr>
                <a:defRPr/>
              </a:pPr>
              <a:t>02.11.2016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6D47425A-38B6-424C-9781-61A1AAEEC8D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310980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AD4241D1-D3B8-4CB4-B5A6-784CA08AD7FC}" type="datetimeFigureOut">
              <a:rPr lang="cs-CZ"/>
              <a:pPr>
                <a:defRPr/>
              </a:pPr>
              <a:t>02.11.2016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537C4F6-1DDB-4E3E-B03C-81BF474159D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572938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EFA168D0-02EE-4A32-ACAA-78D5B1F979DD}" type="datetimeFigureOut">
              <a:rPr lang="cs-CZ"/>
              <a:pPr>
                <a:defRPr/>
              </a:pPr>
              <a:t>02.11.2016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3F043BC8-E77F-4FEE-B5D4-49037CB346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834496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84F4BA0-CE92-4CEE-A29E-25CC3B92BB00}" type="datetimeFigureOut">
              <a:rPr lang="cs-CZ"/>
              <a:pPr>
                <a:defRPr/>
              </a:pPr>
              <a:t>02.11.2016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549DE377-2772-4CDF-B621-42FF6E7B2EF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1021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/>
              <a:t>02.11.2016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94265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7C2B67CA-0177-4963-92A5-6744644067B5}" type="datetimeFigureOut">
              <a:rPr lang="cs-CZ"/>
              <a:pPr>
                <a:defRPr/>
              </a:pPr>
              <a:t>02.11.2016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3BC9BB47-88DF-43E3-BBB4-9E2131BBBF9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214211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11393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33367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22814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32773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69311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5400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63277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29906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493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43199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67919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88912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98114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06593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44889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77543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06111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53985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26810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642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89435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09301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66956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948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579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456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521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7430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664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933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/>
              <a:t>02.11.2016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75582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4201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858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9944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371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8111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0284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9905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9543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418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773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/>
              <a:t>02.11.2016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04699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7031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5603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0278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50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44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1936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2795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6652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3478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083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/>
              <a:t>02.11.2016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6247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5060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966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071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9784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645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9324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6377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5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4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5922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441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893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/>
              <a:t>02.11.2016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27771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8869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8968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8090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6" indent="0">
              <a:buNone/>
              <a:defRPr sz="2400"/>
            </a:lvl3pPr>
            <a:lvl4pPr marL="1371174" indent="0">
              <a:buNone/>
              <a:defRPr sz="2000"/>
            </a:lvl4pPr>
            <a:lvl5pPr marL="1828231" indent="0">
              <a:buNone/>
              <a:defRPr sz="2000"/>
            </a:lvl5pPr>
            <a:lvl6pPr marL="2285289" indent="0">
              <a:buNone/>
              <a:defRPr sz="2000"/>
            </a:lvl6pPr>
            <a:lvl7pPr marL="2742346" indent="0">
              <a:buNone/>
              <a:defRPr sz="2000"/>
            </a:lvl7pPr>
            <a:lvl8pPr marL="3199404" indent="0">
              <a:buNone/>
              <a:defRPr sz="2000"/>
            </a:lvl8pPr>
            <a:lvl9pPr marL="3656462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4911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9352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1" y="274641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3032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0616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8699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1706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712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/>
              <a:t>02.11.2016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98101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9106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6341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082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1302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0012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4419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3064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ECF20-39C6-4F3C-961D-5541037AB27B}" type="datetimeFigureOut">
              <a:rPr lang="cs-CZ"/>
              <a:pPr>
                <a:defRPr/>
              </a:pPr>
              <a:t>02.11.2016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0AE6D-D647-47DA-A4D1-060292E61EC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02557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2B662-94FF-464A-B30D-7F89DC415134}" type="datetimeFigureOut">
              <a:rPr lang="cs-CZ"/>
              <a:pPr>
                <a:defRPr/>
              </a:pPr>
              <a:t>02.11.2016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33353-2AF7-4482-92F0-0761869BDA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430529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DBF35-7D34-401F-AC50-CEEBDD2E26D0}" type="datetimeFigureOut">
              <a:rPr lang="cs-CZ"/>
              <a:pPr>
                <a:defRPr/>
              </a:pPr>
              <a:t>02.11.2016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F75FA-1B33-4C56-9F8A-8C8BDF7C58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3193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/>
              <a:t>02.11.2016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55641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3557E-DCBF-4369-B2C1-707FAAE3A162}" type="datetimeFigureOut">
              <a:rPr lang="cs-CZ"/>
              <a:pPr>
                <a:defRPr/>
              </a:pPr>
              <a:t>02.11.2016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93F13-0281-40DC-AC15-8967E88ABC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805388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C8151-2F66-4256-BB07-7D17B557324B}" type="datetimeFigureOut">
              <a:rPr lang="cs-CZ"/>
              <a:pPr>
                <a:defRPr/>
              </a:pPr>
              <a:t>02.11.2016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0CBBB-73DA-46DC-9422-13B74175787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650695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680BA-181F-44FD-9C44-E812567E3020}" type="datetimeFigureOut">
              <a:rPr lang="cs-CZ"/>
              <a:pPr>
                <a:defRPr/>
              </a:pPr>
              <a:t>02.11.2016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984A7-CEB1-4305-BD7C-607BFBA315C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95634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AAD96-5832-4F34-B497-15E8BAF4DCBF}" type="datetimeFigureOut">
              <a:rPr lang="cs-CZ"/>
              <a:pPr>
                <a:defRPr/>
              </a:pPr>
              <a:t>02.11.2016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BCA8B-BB7A-460B-9688-FA20F64999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35889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607F7-394A-4834-A3E1-636E6AC0E381}" type="datetimeFigureOut">
              <a:rPr lang="cs-CZ"/>
              <a:pPr>
                <a:defRPr/>
              </a:pPr>
              <a:t>02.11.2016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D3822-B521-463D-BEFE-A72AEBBCC5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51645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BE27F-610E-4DC3-8BED-6D2B6B9ADA81}" type="datetimeFigureOut">
              <a:rPr lang="cs-CZ"/>
              <a:pPr>
                <a:defRPr/>
              </a:pPr>
              <a:t>02.11.2016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DD36E-C540-43CE-81F4-A0F99C45FD3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332760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AC482-4466-4302-9D20-00474E4831BB}" type="datetimeFigureOut">
              <a:rPr lang="cs-CZ"/>
              <a:pPr>
                <a:defRPr/>
              </a:pPr>
              <a:t>02.11.2016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D5979-D4B8-4596-AC4E-62BE990B2C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99394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8D285-1F02-406D-B571-F0FE0596C526}" type="datetimeFigureOut">
              <a:rPr lang="cs-CZ"/>
              <a:pPr>
                <a:defRPr/>
              </a:pPr>
              <a:t>02.11.2016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91BB7-DB17-43DE-B918-444904C4BE3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666658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0F00F-20A9-45FE-846B-F172FACC6633}" type="datetimeFigureOut">
              <a:rPr lang="cs-CZ"/>
              <a:pPr>
                <a:defRPr/>
              </a:pPr>
              <a:t>02.11.2016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425B5-4A04-4323-98A7-420C42924C5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611969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B135B-B4AD-4724-9A18-A8BB5611F254}" type="datetimeFigureOut">
              <a:rPr lang="cs-CZ"/>
              <a:pPr>
                <a:defRPr/>
              </a:pPr>
              <a:t>02.11.2016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47A99-B641-47B3-BE74-3AC0DB8693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9426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/>
              <a:t>02.11.2016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589211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5DBDE-DA24-488D-9BCA-11063DBFF91C}" type="datetimeFigureOut">
              <a:rPr lang="cs-CZ"/>
              <a:pPr>
                <a:defRPr/>
              </a:pPr>
              <a:t>02.11.2016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8B535-CB4C-40F6-A39C-EA4FE277D3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43305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6D799-1F96-4FD0-954B-D835D81BAF61}" type="datetimeFigureOut">
              <a:rPr lang="cs-CZ"/>
              <a:pPr>
                <a:defRPr/>
              </a:pPr>
              <a:t>02.11.2016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F100B-AC00-48B5-9C7A-5F6FBFCDB5B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548581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DC7B3-852E-473C-BADD-92863B7238C0}" type="datetimeFigureOut">
              <a:rPr lang="cs-CZ"/>
              <a:pPr>
                <a:defRPr/>
              </a:pPr>
              <a:t>02.11.2016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8A0C0-EAB2-4EE7-AA74-DCFB1679F5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366692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F6C12-B059-4292-A950-27F8F6490C5B}" type="datetimeFigureOut">
              <a:rPr lang="cs-CZ"/>
              <a:pPr>
                <a:defRPr/>
              </a:pPr>
              <a:t>02.11.2016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935AB-A7BD-42FD-8CE6-07F018FDA4B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346335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72C4E-EC13-4924-94DB-1B3F865A5CF8}" type="datetimeFigureOut">
              <a:rPr lang="cs-CZ"/>
              <a:pPr>
                <a:defRPr/>
              </a:pPr>
              <a:t>02.11.2016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9766A-C52E-49EE-9906-B8912B4E6F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087774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ECEE9-E948-4533-BF44-92252D2C98D6}" type="datetimeFigureOut">
              <a:rPr lang="cs-CZ"/>
              <a:pPr>
                <a:defRPr/>
              </a:pPr>
              <a:t>02.11.2016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1FCBB-20AE-4FAF-9938-E41311AF7F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229140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E31C2-5124-4E50-8B0C-D673C41B1154}" type="datetimeFigureOut">
              <a:rPr lang="cs-CZ"/>
              <a:pPr>
                <a:defRPr/>
              </a:pPr>
              <a:t>02.11.2016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2D1B0-D5C2-4BA6-ABA0-B5D26B1759C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344111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89446-73B7-44C3-B140-F9BCB261B5F9}" type="datetimeFigureOut">
              <a:rPr lang="cs-CZ"/>
              <a:pPr>
                <a:defRPr/>
              </a:pPr>
              <a:t>02.11.2016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7F463-9C7E-4D32-999C-20035F13DF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462136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FEE0F-785A-41D6-91AA-E649C175F1DA}" type="datetimeFigureOut">
              <a:rPr lang="cs-CZ"/>
              <a:pPr>
                <a:defRPr/>
              </a:pPr>
              <a:t>02.11.2016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D28C1-ED4D-4415-9961-569D8AA3A49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024824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918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/>
              <a:t>02.11.2016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902077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74356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61780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02322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96141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77006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63187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99395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17361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50637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212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C9A32-1933-4E76-96EB-1358246415B0}" type="datetimeFigureOut">
              <a:rPr lang="cs-CZ" smtClean="0"/>
              <a:t>02.11.2016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86EB8-CE87-44A4-A293-57F4DBA69F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713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</a:p>
        </p:txBody>
      </p:sp>
      <p:sp>
        <p:nvSpPr>
          <p:cNvPr id="18435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B579EF81-F302-47B4-A75F-D7B375D59053}" type="datetimeFigureOut">
              <a:rPr lang="cs-CZ"/>
              <a:pPr>
                <a:defRPr/>
              </a:pPr>
              <a:t>02.11.2016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4AF1F550-D285-439D-84BA-4178C86EDF3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6766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48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766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036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27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255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0" tIns="45706" rIns="91410" bIns="45706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10" tIns="45706" rIns="91410" bIns="45706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10" tIns="45706" rIns="91410" bIns="4570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16"/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914116"/>
              <a:t>02.11.2016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10" tIns="45706" rIns="91410" bIns="4570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16"/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10" tIns="45706" rIns="91410" bIns="4570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16"/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914116"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18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11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3" indent="-342793" algn="l" defTabSz="91411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19" indent="-285660" algn="l" defTabSz="91411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46" indent="-228529" algn="l" defTabSz="91411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02" indent="-228529" algn="l" defTabSz="91411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0" indent="-228529" algn="l" defTabSz="91411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18" indent="-228529" algn="l" defTabSz="9141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76" indent="-228529" algn="l" defTabSz="9141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34" indent="-228529" algn="l" defTabSz="9141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91" indent="-228529" algn="l" defTabSz="9141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223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</a:p>
        </p:txBody>
      </p:sp>
      <p:sp>
        <p:nvSpPr>
          <p:cNvPr id="2051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91CCCF-591E-442A-BB2C-3E4C4691694E}" type="datetimeFigureOut">
              <a:rPr lang="cs-CZ"/>
              <a:pPr>
                <a:defRPr/>
              </a:pPr>
              <a:t>02.11.2016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D12D2A-A02E-4C0D-B573-CF005108E14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4575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</a:p>
        </p:txBody>
      </p:sp>
      <p:sp>
        <p:nvSpPr>
          <p:cNvPr id="8195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F91B1B-6A30-4B74-8442-B090DD5589AD}" type="datetimeFigureOut">
              <a:rPr lang="cs-CZ"/>
              <a:pPr>
                <a:defRPr/>
              </a:pPr>
              <a:t>02.11.2016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9EA522-3EAC-4033-A239-21903AF60B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6966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958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eske-socialni-podnikani.cz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ctrTitle"/>
          </p:nvPr>
        </p:nvSpPr>
        <p:spPr>
          <a:xfrm>
            <a:off x="684214" y="3398839"/>
            <a:ext cx="3671887" cy="1470025"/>
          </a:xfrm>
        </p:spPr>
        <p:txBody>
          <a:bodyPr/>
          <a:lstStyle/>
          <a:p>
            <a:pPr eaLnBrk="1" hangingPunct="1"/>
            <a:r>
              <a:rPr lang="cs-CZ" altLang="cs-CZ" sz="4000" dirty="0" smtClean="0">
                <a:solidFill>
                  <a:schemeClr val="bg1"/>
                </a:solidFill>
              </a:rPr>
              <a:t> Podmínky pro rozvoj sociální ekonomiky v ČR</a:t>
            </a:r>
            <a:br>
              <a:rPr lang="cs-CZ" altLang="cs-CZ" sz="4000" dirty="0" smtClean="0">
                <a:solidFill>
                  <a:schemeClr val="bg1"/>
                </a:solidFill>
              </a:rPr>
            </a:br>
            <a:r>
              <a:rPr lang="cs-CZ" altLang="cs-CZ" sz="4000" dirty="0" smtClean="0">
                <a:solidFill>
                  <a:schemeClr val="bg1"/>
                </a:solidFill>
              </a:rPr>
              <a:t/>
            </a:r>
            <a:br>
              <a:rPr lang="cs-CZ" altLang="cs-CZ" sz="4000" dirty="0" smtClean="0">
                <a:solidFill>
                  <a:schemeClr val="bg1"/>
                </a:solidFill>
              </a:rPr>
            </a:br>
            <a:r>
              <a:rPr lang="cs-CZ" altLang="cs-CZ" sz="2400" dirty="0" smtClean="0">
                <a:solidFill>
                  <a:schemeClr val="bg1"/>
                </a:solidFill>
              </a:rPr>
              <a:t>Petra Francová</a:t>
            </a:r>
            <a:br>
              <a:rPr lang="cs-CZ" altLang="cs-CZ" sz="2400" dirty="0" smtClean="0">
                <a:solidFill>
                  <a:schemeClr val="bg1"/>
                </a:solidFill>
              </a:rPr>
            </a:br>
            <a:r>
              <a:rPr lang="cs-CZ" altLang="cs-CZ" sz="1800" dirty="0" smtClean="0">
                <a:solidFill>
                  <a:schemeClr val="bg1"/>
                </a:solidFill>
              </a:rPr>
              <a:t>Humpolec 3.11.2016</a:t>
            </a:r>
          </a:p>
        </p:txBody>
      </p:sp>
    </p:spTree>
    <p:extLst>
      <p:ext uri="{BB962C8B-B14F-4D97-AF65-F5344CB8AC3E}">
        <p14:creationId xmlns:p14="http://schemas.microsoft.com/office/powerpoint/2010/main" val="176701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6" y="1628802"/>
            <a:ext cx="8219256" cy="4497363"/>
          </a:xfrm>
        </p:spPr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ZDE BUDE SLIDE S ÚSEČKOU – KDE JE</a:t>
            </a:r>
            <a:r>
              <a:rPr lang="nl-NL" dirty="0" smtClean="0">
                <a:solidFill>
                  <a:srgbClr val="FF0000"/>
                </a:solidFill>
              </a:rPr>
              <a:t>?</a:t>
            </a:r>
            <a:endParaRPr lang="cs-CZ" dirty="0" smtClean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r>
              <a:rPr lang="cs-CZ" dirty="0" smtClean="0">
                <a:solidFill>
                  <a:srgbClr val="FF0000"/>
                </a:solidFill>
              </a:rPr>
              <a:t>Nevím co je tím myšleno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6856" y="908720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Co </a:t>
            </a:r>
            <a:r>
              <a:rPr lang="cs-CZ" sz="3600" dirty="0"/>
              <a:t>je sociální podnikání (</a:t>
            </a:r>
            <a:r>
              <a:rPr lang="cs-CZ" sz="3600" dirty="0" smtClean="0"/>
              <a:t>1)</a:t>
            </a:r>
            <a:endParaRPr lang="cs-CZ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864" y="2204864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dirty="0"/>
              <a:t>podnikatelské aktivity prospívající společnosti a životnímu prostředí</a:t>
            </a:r>
          </a:p>
          <a:p>
            <a:r>
              <a:rPr lang="cs-CZ" sz="2400" dirty="0"/>
              <a:t>hraje důležitou roli v místním rozvoji</a:t>
            </a:r>
          </a:p>
          <a:p>
            <a:r>
              <a:rPr lang="cs-CZ" sz="2400" dirty="0"/>
              <a:t>vytváří pracovní příležitosti pro osoby se zdravotním nebo společenským znevýhodněním</a:t>
            </a:r>
          </a:p>
          <a:p>
            <a:r>
              <a:rPr lang="cs-CZ" sz="2400" dirty="0"/>
              <a:t>zisk je z větší části použit pro další rozvoj sociálního podniku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6967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6856" y="908720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Co je sociální podnikání (2)</a:t>
            </a:r>
            <a:endParaRPr lang="cs-CZ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864" y="2204864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dirty="0" smtClean="0"/>
              <a:t>pro sociální podnik je stejně důležité dosahování zisku i zvýšení veřejného prospěchu</a:t>
            </a:r>
          </a:p>
          <a:p>
            <a:r>
              <a:rPr lang="cs-CZ" sz="2400" dirty="0" smtClean="0"/>
              <a:t>sociální podnik naplňuje společensky prospěšný cíl, který je formulován v zakládacích dokumentech</a:t>
            </a:r>
          </a:p>
          <a:p>
            <a:r>
              <a:rPr lang="cs-CZ" sz="2400" dirty="0" smtClean="0"/>
              <a:t>sociální podnik vzniká a rozvíjí se na konceptu tzv. trojího prospěchu – ekonomického, sociálního a environmentálního + MPSV přidalo samostatný místní prospěch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13870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6856" y="908720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Co je sociální podnik</a:t>
            </a:r>
            <a:endParaRPr lang="cs-CZ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864" y="2204864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dirty="0"/>
              <a:t>právnická osoba založená dle soukromého práva nebo její součást nebo fyzická osoba, které splňují principy sociálního </a:t>
            </a:r>
            <a:r>
              <a:rPr lang="cs-CZ" sz="2400" dirty="0" smtClean="0"/>
              <a:t>podniku (rozpoznávací znaky)</a:t>
            </a:r>
            <a:endParaRPr lang="cs-CZ" sz="2400" dirty="0"/>
          </a:p>
          <a:p>
            <a:r>
              <a:rPr lang="cs-CZ" sz="2400" dirty="0"/>
              <a:t>naplňuje </a:t>
            </a:r>
            <a:r>
              <a:rPr lang="cs-CZ" sz="2400" dirty="0" smtClean="0"/>
              <a:t>společensky </a:t>
            </a:r>
            <a:r>
              <a:rPr lang="cs-CZ" sz="2400" dirty="0"/>
              <a:t>prospěšný cíl, který je formulován v zakládacích dokumentech</a:t>
            </a:r>
          </a:p>
          <a:p>
            <a:r>
              <a:rPr lang="cs-CZ" sz="2400" dirty="0"/>
              <a:t>vzniká a rozvíjí se na konceptu tzv. trojího prospěchu – ekonomického, sociálního a environmentálního + MPSV přidalo samostatný místní prospěch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9568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6856" y="908720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Kdo není sociálním podnikem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864" y="2204864"/>
            <a:ext cx="82296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400" dirty="0"/>
              <a:t>jakýkoliv zaměstnavatel, který se tak označí</a:t>
            </a:r>
          </a:p>
          <a:p>
            <a:pPr>
              <a:defRPr/>
            </a:pPr>
            <a:r>
              <a:rPr lang="cs-CZ" sz="2400" dirty="0"/>
              <a:t>jakýkoliv společenský odpovědný podnik, ten bývá založen za účelem zisku</a:t>
            </a:r>
          </a:p>
          <a:p>
            <a:pPr>
              <a:defRPr/>
            </a:pPr>
            <a:r>
              <a:rPr lang="cs-CZ" sz="2400" dirty="0"/>
              <a:t>sociálně terapeutické pracoviště, jde o službu a ne </a:t>
            </a:r>
            <a:r>
              <a:rPr lang="cs-CZ" sz="2400" dirty="0" smtClean="0"/>
              <a:t>o zaměstnání</a:t>
            </a:r>
          </a:p>
          <a:p>
            <a:pPr>
              <a:defRPr/>
            </a:pPr>
            <a:r>
              <a:rPr lang="cs-CZ" sz="2400" dirty="0" smtClean="0"/>
              <a:t>integračním sociálním podnikem nemusí být automaticky každý, kdo zaměstnává nad 50% OZP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62460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6856" y="908720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Typy sociálních podniků</a:t>
            </a:r>
            <a:endParaRPr lang="cs-CZ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864" y="2204864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dirty="0"/>
              <a:t>obecný sociální podnik</a:t>
            </a:r>
          </a:p>
          <a:p>
            <a:r>
              <a:rPr lang="cs-CZ" sz="2400" dirty="0" smtClean="0"/>
              <a:t>integrační sociální podnik</a:t>
            </a:r>
          </a:p>
          <a:p>
            <a:r>
              <a:rPr lang="cs-CZ" sz="2400" dirty="0"/>
              <a:t>e</a:t>
            </a:r>
            <a:r>
              <a:rPr lang="cs-CZ" sz="2400" dirty="0" smtClean="0"/>
              <a:t>nvironmentální  </a:t>
            </a:r>
            <a:r>
              <a:rPr lang="cs-CZ" sz="2400" dirty="0"/>
              <a:t>integrační sociální podnik </a:t>
            </a:r>
            <a:r>
              <a:rPr lang="cs-CZ" sz="2000" dirty="0" smtClean="0"/>
              <a:t>(naplňuje </a:t>
            </a:r>
            <a:r>
              <a:rPr lang="cs-CZ" sz="2000" dirty="0"/>
              <a:t>společensky prospěšný cíl, který je orientován lokálně a </a:t>
            </a:r>
            <a:r>
              <a:rPr lang="cs-CZ" sz="2000" dirty="0" smtClean="0"/>
              <a:t>environmentálně)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tranzitní program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0787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6856" y="908720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600" dirty="0"/>
              <a:t>Oblasti podnikání</a:t>
            </a:r>
            <a:endParaRPr lang="cs-CZ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864" y="2204864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400"/>
              </a:spcBef>
              <a:defRPr/>
            </a:pPr>
            <a:r>
              <a:rPr lang="cs-CZ" sz="2400" dirty="0"/>
              <a:t>zahradnické služby, úpravy zeleně, údržba nemovitostí     a úklidové práce 24%</a:t>
            </a:r>
          </a:p>
          <a:p>
            <a:pPr>
              <a:lnSpc>
                <a:spcPct val="120000"/>
              </a:lnSpc>
              <a:spcBef>
                <a:spcPts val="400"/>
              </a:spcBef>
              <a:defRPr/>
            </a:pPr>
            <a:r>
              <a:rPr lang="cs-CZ" sz="2400" dirty="0"/>
              <a:t>ostatní služby 20%</a:t>
            </a:r>
          </a:p>
          <a:p>
            <a:pPr>
              <a:lnSpc>
                <a:spcPct val="120000"/>
              </a:lnSpc>
              <a:spcBef>
                <a:spcPts val="400"/>
              </a:spcBef>
              <a:defRPr/>
            </a:pPr>
            <a:r>
              <a:rPr lang="cs-CZ" sz="2400" dirty="0"/>
              <a:t>obecný prodej 18%</a:t>
            </a:r>
          </a:p>
          <a:p>
            <a:pPr>
              <a:lnSpc>
                <a:spcPct val="120000"/>
              </a:lnSpc>
              <a:spcBef>
                <a:spcPts val="400"/>
              </a:spcBef>
              <a:defRPr/>
            </a:pPr>
            <a:r>
              <a:rPr lang="cs-CZ" sz="2400" dirty="0"/>
              <a:t>pohostinství a ubytování 15%</a:t>
            </a:r>
          </a:p>
          <a:p>
            <a:pPr>
              <a:lnSpc>
                <a:spcPct val="120000"/>
              </a:lnSpc>
              <a:spcBef>
                <a:spcPts val="400"/>
              </a:spcBef>
              <a:defRPr/>
            </a:pPr>
            <a:r>
              <a:rPr lang="cs-CZ" sz="2400" dirty="0"/>
              <a:t>potravinářská výroba a prodej 15%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09582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26907" y="3817534"/>
            <a:ext cx="8229600" cy="1143000"/>
          </a:xfrm>
        </p:spPr>
        <p:txBody>
          <a:bodyPr>
            <a:noAutofit/>
          </a:bodyPr>
          <a:lstStyle/>
          <a:p>
            <a:r>
              <a:rPr lang="cs-CZ" sz="4000" dirty="0">
                <a:solidFill>
                  <a:schemeClr val="bg1"/>
                </a:solidFill>
              </a:rPr>
              <a:t>Legislativní formy pro sociální podnikání v ČR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611560" y="1916833"/>
            <a:ext cx="2664296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403648" y="3429000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Jakou zvolit právní formu</a:t>
            </a:r>
            <a:endParaRPr lang="cs-CZ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600" dirty="0"/>
              <a:t>Vliv má: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600" dirty="0"/>
              <a:t>charakter </a:t>
            </a:r>
            <a:r>
              <a:rPr lang="cs-CZ" sz="2600"/>
              <a:t>podnikatelského </a:t>
            </a:r>
            <a:r>
              <a:rPr lang="cs-CZ" sz="2600" smtClean="0"/>
              <a:t>záměru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600" smtClean="0"/>
              <a:t>finanční </a:t>
            </a:r>
            <a:r>
              <a:rPr lang="cs-CZ" sz="2600"/>
              <a:t>a investiční náročnost podnikání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600" smtClean="0"/>
              <a:t>výše </a:t>
            </a:r>
            <a:r>
              <a:rPr lang="cs-CZ" sz="2600"/>
              <a:t>základního vkladu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600" smtClean="0"/>
              <a:t>potřeba spoluzodpovědnosti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600" smtClean="0"/>
              <a:t>struktura </a:t>
            </a:r>
            <a:r>
              <a:rPr lang="cs-CZ" sz="2600" dirty="0"/>
              <a:t>zainteresovaných skupin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600" smtClean="0"/>
              <a:t>finance z jiných zdrojů </a:t>
            </a:r>
            <a:r>
              <a:rPr lang="cs-CZ" sz="2600"/>
              <a:t>– oprávnění žadatelé </a:t>
            </a:r>
            <a:r>
              <a:rPr lang="cs-CZ" sz="2600" smtClean="0"/>
              <a:t>dle výzvy </a:t>
            </a:r>
            <a:endParaRPr lang="cs-CZ" sz="260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sz="26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sz="2600" dirty="0"/>
              <a:t> 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6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Obchodní společnosti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4713387"/>
          </a:xfrm>
        </p:spPr>
        <p:txBody>
          <a:bodyPr>
            <a:noAutofit/>
          </a:bodyPr>
          <a:lstStyle/>
          <a:p>
            <a:r>
              <a:rPr lang="cs-CZ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s.r.o</a:t>
            </a:r>
            <a:r>
              <a:rPr lang="cs-CZ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– jednoduché na založení a řízení, důvěryhodné pro banky</a:t>
            </a:r>
            <a:endParaRPr lang="cs-CZ" sz="2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a.s</a:t>
            </a:r>
            <a:r>
              <a:rPr lang="cs-CZ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– neobvyklá právní forma, akcionářům nesmí jít hl. o zisk</a:t>
            </a:r>
            <a:endParaRPr lang="cs-CZ" sz="2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</a:t>
            </a:r>
            <a:r>
              <a:rPr lang="cs-CZ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ružstvo – jeden člen = jeden hlas, vhodná právní forma </a:t>
            </a:r>
            <a:endParaRPr lang="cs-CZ" sz="2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sociální </a:t>
            </a:r>
            <a:r>
              <a:rPr lang="cs-CZ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družstvo – zatím nevhodně nastavené, málo zkušeností</a:t>
            </a:r>
          </a:p>
          <a:p>
            <a:endParaRPr lang="cs-CZ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OSVČ</a:t>
            </a:r>
            <a:r>
              <a:rPr lang="cs-CZ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– podle živnostenského zákona; aby splňoval definici podniku, musí mít zaměstnance; jednoduché, ale ručí svým majetkem</a:t>
            </a:r>
            <a:endParaRPr lang="cs-CZ" sz="2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45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P3 – People, Planet, Profit</a:t>
            </a:r>
            <a:r>
              <a:rPr lang="cs-CZ" sz="3600" dirty="0"/>
              <a:t>, </a:t>
            </a:r>
            <a:r>
              <a:rPr lang="en-US" sz="3600" dirty="0" err="1"/>
              <a:t>o.p.s</a:t>
            </a:r>
            <a:r>
              <a:rPr lang="en-US" sz="3600" dirty="0"/>
              <a:t>. 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276872"/>
            <a:ext cx="8219256" cy="4497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400" dirty="0"/>
              <a:t>Poslání: P3 prosazuje sociální podnikání v ČR.</a:t>
            </a:r>
          </a:p>
          <a:p>
            <a:pPr marL="0" indent="0" algn="ctr">
              <a:buNone/>
            </a:pPr>
            <a:endParaRPr lang="cs-CZ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>
              <a:buNone/>
            </a:pPr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Koncept trojího prospěchu</a:t>
            </a:r>
          </a:p>
          <a:p>
            <a:pPr marL="0" indent="0">
              <a:buNone/>
            </a:pPr>
            <a:r>
              <a:rPr lang="cs-CZ" sz="2400" dirty="0"/>
              <a:t>	</a:t>
            </a:r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945" y="3785008"/>
            <a:ext cx="2745192" cy="266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6088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Nestátní neziskové organizace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o.p.s</a:t>
            </a:r>
            <a:r>
              <a:rPr lang="cs-CZ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– podnikání ve vedlejší činnosti; </a:t>
            </a:r>
          </a:p>
          <a:p>
            <a:pPr marL="0" indent="0">
              <a:buNone/>
            </a:pPr>
            <a:r>
              <a:rPr lang="cs-CZ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vhodná forma, už nelze založit</a:t>
            </a:r>
            <a:endParaRPr lang="cs-CZ" sz="2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ú</a:t>
            </a:r>
            <a:r>
              <a:rPr lang="cs-CZ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stav – nová právní forma místo o.p.s., vhodná pro podnikání</a:t>
            </a:r>
          </a:p>
          <a:p>
            <a:r>
              <a:rPr lang="cs-CZ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spolek (</a:t>
            </a:r>
            <a:r>
              <a:rPr lang="cs-CZ" sz="2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o.s</a:t>
            </a:r>
            <a:r>
              <a:rPr lang="cs-CZ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.) – podnikání ve vedlejší činnosti;                  pro podnikání se moc nehodí</a:t>
            </a:r>
          </a:p>
          <a:p>
            <a:r>
              <a:rPr lang="cs-CZ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ú</a:t>
            </a:r>
            <a:r>
              <a:rPr lang="cs-CZ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čelové zařízení církve </a:t>
            </a:r>
            <a:r>
              <a:rPr lang="cs-CZ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náboženské </a:t>
            </a:r>
            <a:r>
              <a:rPr lang="cs-CZ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společnosti –postupně se začínají o sociální podnikání zajímat</a:t>
            </a:r>
            <a:endParaRPr lang="cs-CZ" sz="2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36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Právní formy</a:t>
            </a:r>
            <a:endParaRPr lang="cs-CZ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4713387"/>
          </a:xfrm>
        </p:spPr>
        <p:txBody>
          <a:bodyPr numCol="1">
            <a:noAutofit/>
          </a:bodyPr>
          <a:lstStyle/>
          <a:p>
            <a:pPr lvl="0"/>
            <a:endParaRPr lang="cs-CZ" sz="26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0"/>
            <a:r>
              <a:rPr lang="cs-CZ" sz="2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s.r.o</a:t>
            </a:r>
            <a:r>
              <a:rPr lang="cs-CZ" sz="2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. </a:t>
            </a:r>
            <a:r>
              <a:rPr lang="cs-CZ" sz="2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	  2015     48 %</a:t>
            </a:r>
            <a:endParaRPr lang="cs-CZ" sz="26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r>
              <a:rPr lang="cs-CZ" sz="2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o.p.s. </a:t>
            </a:r>
            <a:r>
              <a:rPr lang="cs-CZ" sz="2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	  2015     25 %	                   </a:t>
            </a:r>
          </a:p>
          <a:p>
            <a:r>
              <a:rPr lang="cs-CZ" sz="2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spolek/</a:t>
            </a:r>
            <a:r>
              <a:rPr lang="cs-CZ" sz="260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o.s</a:t>
            </a:r>
            <a:r>
              <a:rPr lang="cs-CZ" sz="2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.  2015       9 %	       </a:t>
            </a:r>
            <a:endParaRPr lang="cs-CZ" sz="26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0"/>
            <a:r>
              <a:rPr lang="cs-CZ" sz="2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OSVČ </a:t>
            </a:r>
            <a:r>
              <a:rPr lang="cs-CZ" sz="2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	  2015       7</a:t>
            </a:r>
            <a:r>
              <a:rPr lang="cs-CZ" sz="2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%</a:t>
            </a:r>
          </a:p>
          <a:p>
            <a:pPr lvl="0"/>
            <a:r>
              <a:rPr lang="cs-CZ" sz="2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družstvo </a:t>
            </a:r>
            <a:r>
              <a:rPr lang="cs-CZ" sz="2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	  2015       5</a:t>
            </a:r>
            <a:r>
              <a:rPr lang="cs-CZ" sz="2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%</a:t>
            </a:r>
          </a:p>
          <a:p>
            <a:pPr marL="0" indent="0">
              <a:buNone/>
            </a:pPr>
            <a:endParaRPr lang="cs-CZ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02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Zákon o sociálním podnikání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věcný záměr předložen ministrem pro lidská práva, účinnost 7/2017</a:t>
            </a: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nyní vypořádání připomínek</a:t>
            </a:r>
          </a:p>
          <a:p>
            <a:r>
              <a:rPr lang="cs-CZ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spolugestorem</a:t>
            </a:r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MPSV a MPO</a:t>
            </a: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spolupráce odborníků z TESSEA </a:t>
            </a: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střešní zákon, který vymezí co je sociální podnik, způsob registrace, orgán dohledu a oblasti podpory</a:t>
            </a: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správcem agendy bude MPSV</a:t>
            </a: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zatím bez konkrétních výhod, ty budou časem v jiných zákonech nebo programech podpory</a:t>
            </a:r>
          </a:p>
          <a:p>
            <a:pPr marL="0" indent="0">
              <a:buNone/>
            </a:pPr>
            <a:endParaRPr lang="cs-CZ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cs-CZ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cs-CZ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79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6856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3600" dirty="0" smtClean="0"/>
              <a:t>  </a:t>
            </a:r>
            <a:r>
              <a:rPr lang="cs-CZ" sz="4000" dirty="0" smtClean="0"/>
              <a:t>Některé otázky předtím, </a:t>
            </a:r>
            <a:br>
              <a:rPr lang="cs-CZ" sz="4000" dirty="0" smtClean="0"/>
            </a:br>
            <a:r>
              <a:rPr lang="cs-CZ" sz="4000" dirty="0" smtClean="0"/>
              <a:t>než se do toho pustíte</a:t>
            </a:r>
            <a:endParaRPr lang="cs-CZ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864" y="2204864"/>
            <a:ext cx="8229600" cy="4525963"/>
          </a:xfrm>
        </p:spPr>
        <p:txBody>
          <a:bodyPr>
            <a:normAutofit lnSpcReduction="10000"/>
          </a:bodyPr>
          <a:lstStyle/>
          <a:p>
            <a:endParaRPr lang="cs-CZ" sz="2400" dirty="0" smtClean="0"/>
          </a:p>
          <a:p>
            <a:r>
              <a:rPr lang="cs-CZ" sz="2400" dirty="0" smtClean="0"/>
              <a:t>Jste ve vedení vaší organizace ve shodě v tom, že chcete podnikat?</a:t>
            </a:r>
            <a:endParaRPr lang="cs-CZ" sz="2400" dirty="0"/>
          </a:p>
          <a:p>
            <a:r>
              <a:rPr lang="cs-CZ" sz="2400" dirty="0" smtClean="0"/>
              <a:t>Máte na to vyčleněné zdroje, tj. lidi, peníze a čas?</a:t>
            </a:r>
            <a:endParaRPr lang="cs-CZ" sz="2400" dirty="0"/>
          </a:p>
          <a:p>
            <a:r>
              <a:rPr lang="cs-CZ" sz="2400" dirty="0" smtClean="0"/>
              <a:t>Budete podnikat v rámci vaší organizace, nebo založíte samostatnou právnickou osobu?</a:t>
            </a:r>
          </a:p>
          <a:p>
            <a:r>
              <a:rPr lang="cs-CZ" sz="2400" dirty="0" smtClean="0"/>
              <a:t>Pokud vznikne samostatná organizace, máte vyjasněné vztahy mezi matkou a dcerou? </a:t>
            </a:r>
            <a:endParaRPr lang="cs-CZ" sz="2400" dirty="0"/>
          </a:p>
          <a:p>
            <a:r>
              <a:rPr lang="cs-CZ" sz="2400" dirty="0" smtClean="0"/>
              <a:t>Uvědomujete si rizika?</a:t>
            </a:r>
          </a:p>
          <a:p>
            <a:r>
              <a:rPr lang="cs-CZ" sz="2400" dirty="0" smtClean="0"/>
              <a:t>Na </a:t>
            </a:r>
            <a:r>
              <a:rPr lang="cs-CZ" sz="2400" dirty="0"/>
              <a:t>začátku si nejprve položte základní otázky: </a:t>
            </a:r>
          </a:p>
          <a:p>
            <a:pPr marL="0" indent="0">
              <a:buNone/>
            </a:pPr>
            <a:r>
              <a:rPr lang="cs-CZ" sz="2400" dirty="0"/>
              <a:t>     </a:t>
            </a:r>
            <a:r>
              <a:rPr lang="cs-CZ" sz="2400" b="1" dirty="0"/>
              <a:t>PROČ, CO, KDY, KDE, JAK?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5866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914400" y="4374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Děkuji </a:t>
            </a:r>
            <a:r>
              <a:rPr lang="cs-CZ" dirty="0">
                <a:solidFill>
                  <a:schemeClr val="bg1"/>
                </a:solidFill>
              </a:rPr>
              <a:t>za pozornost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/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sz="2400" dirty="0" smtClean="0">
                <a:solidFill>
                  <a:schemeClr val="bg1"/>
                </a:solidFill>
              </a:rPr>
              <a:t>P3 </a:t>
            </a:r>
            <a:r>
              <a:rPr lang="cs-CZ" sz="2400" dirty="0">
                <a:solidFill>
                  <a:schemeClr val="bg1"/>
                </a:solidFill>
              </a:rPr>
              <a:t>- </a:t>
            </a:r>
            <a:r>
              <a:rPr lang="cs-CZ" sz="2400" dirty="0" err="1">
                <a:solidFill>
                  <a:schemeClr val="bg1"/>
                </a:solidFill>
              </a:rPr>
              <a:t>People</a:t>
            </a:r>
            <a:r>
              <a:rPr lang="cs-CZ" sz="2400" dirty="0">
                <a:solidFill>
                  <a:schemeClr val="bg1"/>
                </a:solidFill>
              </a:rPr>
              <a:t>, Planet, Profit, o.p.s.</a:t>
            </a:r>
            <a:br>
              <a:rPr lang="cs-CZ" sz="2400" dirty="0">
                <a:solidFill>
                  <a:schemeClr val="bg1"/>
                </a:solidFill>
              </a:rPr>
            </a:br>
            <a:r>
              <a:rPr lang="cs-CZ" sz="2400" dirty="0">
                <a:solidFill>
                  <a:schemeClr val="bg1"/>
                </a:solidFill>
              </a:rPr>
              <a:t>Malátova </a:t>
            </a:r>
            <a:r>
              <a:rPr lang="cs-CZ" sz="2400" dirty="0" smtClean="0">
                <a:solidFill>
                  <a:schemeClr val="bg1"/>
                </a:solidFill>
              </a:rPr>
              <a:t>16, Praha </a:t>
            </a:r>
            <a:r>
              <a:rPr lang="cs-CZ" sz="2400" dirty="0">
                <a:solidFill>
                  <a:schemeClr val="bg1"/>
                </a:solidFill>
              </a:rPr>
              <a:t>5 - Smíchov</a:t>
            </a:r>
            <a:br>
              <a:rPr lang="cs-CZ" sz="2400" dirty="0">
                <a:solidFill>
                  <a:schemeClr val="bg1"/>
                </a:solidFill>
              </a:rPr>
            </a:br>
            <a:r>
              <a:rPr lang="cs-CZ" sz="2400" dirty="0">
                <a:solidFill>
                  <a:schemeClr val="bg1"/>
                </a:solidFill>
              </a:rPr>
              <a:t>petra.francova@p-p-p.cz</a:t>
            </a:r>
            <a:br>
              <a:rPr lang="cs-CZ" sz="2400" dirty="0">
                <a:solidFill>
                  <a:schemeClr val="bg1"/>
                </a:solidFill>
              </a:rPr>
            </a:br>
            <a:r>
              <a:rPr lang="cs-CZ" sz="2400" dirty="0">
                <a:solidFill>
                  <a:schemeClr val="bg1"/>
                </a:solidFill>
              </a:rPr>
              <a:t>www.p-p-p.cz nebo </a:t>
            </a:r>
            <a:r>
              <a:rPr lang="cs-CZ" sz="2400" dirty="0" smtClean="0">
                <a:solidFill>
                  <a:schemeClr val="bg1"/>
                </a:solidFill>
              </a:rPr>
              <a:t>www.ceske-socialni-podnikani.cz</a:t>
            </a:r>
            <a:r>
              <a:rPr lang="cs-CZ" sz="2400" dirty="0">
                <a:solidFill>
                  <a:schemeClr val="bg1"/>
                </a:solidFill>
              </a:rPr>
              <a:t/>
            </a:r>
            <a:br>
              <a:rPr lang="cs-CZ" sz="2400" dirty="0">
                <a:solidFill>
                  <a:schemeClr val="bg1"/>
                </a:solidFill>
              </a:rPr>
            </a:br>
            <a:r>
              <a:rPr lang="cs-CZ" sz="2400" dirty="0" smtClean="0">
                <a:solidFill>
                  <a:schemeClr val="bg1"/>
                </a:solidFill>
              </a:rPr>
              <a:t/>
            </a:r>
            <a:br>
              <a:rPr lang="cs-CZ" sz="2400" dirty="0" smtClean="0">
                <a:solidFill>
                  <a:schemeClr val="bg1"/>
                </a:solidFill>
              </a:rPr>
            </a:br>
            <a:endParaRPr lang="cs-C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683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 dělá P3</a:t>
            </a:r>
            <a:endParaRPr lang="cs-CZ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060848"/>
            <a:ext cx="8219256" cy="4497363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638"/>
              </a:spcBef>
              <a:spcAft>
                <a:spcPts val="1425"/>
              </a:spcAft>
              <a:buFont typeface="Arial" charset="0"/>
              <a:buChar char="•"/>
            </a:pPr>
            <a:r>
              <a:rPr lang="cs-CZ" altLang="cs-CZ" sz="2400" dirty="0">
                <a:solidFill>
                  <a:srgbClr val="0D0D0D"/>
                </a:solidFill>
                <a:latin typeface="Calibri" pitchFamily="32" charset="0"/>
              </a:rPr>
              <a:t>organizujeme semináře na zakládání sociálních podniků</a:t>
            </a:r>
          </a:p>
          <a:p>
            <a:pPr>
              <a:spcBef>
                <a:spcPts val="638"/>
              </a:spcBef>
              <a:spcAft>
                <a:spcPts val="1425"/>
              </a:spcAft>
              <a:buFont typeface="Arial" charset="0"/>
              <a:buChar char="•"/>
            </a:pPr>
            <a:r>
              <a:rPr lang="cs-CZ" altLang="cs-CZ" sz="2400" dirty="0">
                <a:solidFill>
                  <a:srgbClr val="0D0D0D"/>
                </a:solidFill>
                <a:latin typeface="Calibri" pitchFamily="32" charset="0"/>
              </a:rPr>
              <a:t>poskytujeme poradenství a konzultace v oblasti sociálního </a:t>
            </a:r>
            <a:r>
              <a:rPr lang="cs-CZ" altLang="cs-CZ" sz="2400" dirty="0" smtClean="0">
                <a:solidFill>
                  <a:srgbClr val="0D0D0D"/>
                </a:solidFill>
                <a:latin typeface="Calibri" pitchFamily="32" charset="0"/>
              </a:rPr>
              <a:t>podnikání</a:t>
            </a:r>
          </a:p>
          <a:p>
            <a:pPr>
              <a:spcBef>
                <a:spcPts val="638"/>
              </a:spcBef>
              <a:spcAft>
                <a:spcPts val="1425"/>
              </a:spcAft>
              <a:buFont typeface="Arial" charset="0"/>
              <a:buChar char="•"/>
            </a:pP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pomáháme s přípravou projektů na založení sociálních </a:t>
            </a:r>
            <a:r>
              <a:rPr lang="cs-CZ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podniků</a:t>
            </a:r>
            <a:endParaRPr lang="cs-CZ" altLang="cs-CZ" sz="2400" dirty="0">
              <a:solidFill>
                <a:srgbClr val="0D0D0D"/>
              </a:solidFill>
              <a:latin typeface="Calibri" pitchFamily="32" charset="0"/>
            </a:endParaRPr>
          </a:p>
          <a:p>
            <a:pPr>
              <a:spcBef>
                <a:spcPts val="638"/>
              </a:spcBef>
              <a:spcAft>
                <a:spcPts val="1425"/>
              </a:spcAft>
              <a:buFont typeface="Arial" charset="0"/>
              <a:buChar char="•"/>
            </a:pPr>
            <a:r>
              <a:rPr lang="cs-CZ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administrujeme </a:t>
            </a: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 ČSOB grantový program Stabilizace sociálních </a:t>
            </a:r>
            <a:r>
              <a:rPr lang="cs-CZ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podniků a poskytujeme poradenství</a:t>
            </a:r>
          </a:p>
          <a:p>
            <a:pPr>
              <a:spcBef>
                <a:spcPts val="638"/>
              </a:spcBef>
              <a:spcAft>
                <a:spcPts val="1425"/>
              </a:spcAft>
              <a:buFont typeface="Arial" charset="0"/>
              <a:buChar char="•"/>
            </a:pPr>
            <a:r>
              <a:rPr lang="cs-CZ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administrujeme </a:t>
            </a: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cenu Podnikáme odpovědně pro sociální podniky </a:t>
            </a:r>
          </a:p>
          <a:p>
            <a:pPr>
              <a:spcBef>
                <a:spcPts val="638"/>
              </a:spcBef>
              <a:spcAft>
                <a:spcPts val="1425"/>
              </a:spcAft>
              <a:buFont typeface="Arial" charset="0"/>
              <a:buChar char="•"/>
            </a:pPr>
            <a:r>
              <a:rPr lang="cs-CZ" altLang="cs-CZ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2" charset="0"/>
              </a:rPr>
              <a:t>spravujeme web www.ceske-socialni-podnikani.cz</a:t>
            </a:r>
            <a:endParaRPr lang="cs-CZ" altLang="cs-CZ" sz="2400" dirty="0">
              <a:solidFill>
                <a:srgbClr val="0D0D0D"/>
              </a:solidFill>
              <a:latin typeface="Calibri" pitchFamily="32" charset="0"/>
            </a:endParaRPr>
          </a:p>
          <a:p>
            <a:pPr>
              <a:spcBef>
                <a:spcPts val="638"/>
              </a:spcBef>
              <a:spcAft>
                <a:spcPts val="1425"/>
              </a:spcAft>
              <a:buFont typeface="Arial" charset="0"/>
              <a:buChar char="•"/>
            </a:pPr>
            <a:r>
              <a:rPr lang="cs-CZ" altLang="cs-CZ" sz="2400" dirty="0">
                <a:solidFill>
                  <a:srgbClr val="0D0D0D"/>
                </a:solidFill>
                <a:latin typeface="Calibri" pitchFamily="32" charset="0"/>
              </a:rPr>
              <a:t>provádíme dotazníková šetření mezi sociálními podniky</a:t>
            </a:r>
          </a:p>
          <a:p>
            <a:pPr>
              <a:spcBef>
                <a:spcPts val="638"/>
              </a:spcBef>
              <a:spcAft>
                <a:spcPts val="1425"/>
              </a:spcAft>
              <a:buFont typeface="Arial" charset="0"/>
              <a:buChar char="•"/>
            </a:pPr>
            <a:r>
              <a:rPr lang="cs-CZ" altLang="cs-CZ" sz="2400" dirty="0">
                <a:solidFill>
                  <a:srgbClr val="0D0D0D"/>
                </a:solidFill>
                <a:latin typeface="Calibri" pitchFamily="32" charset="0"/>
              </a:rPr>
              <a:t>koordinovali jsme činnost </a:t>
            </a:r>
            <a:r>
              <a:rPr lang="cs-CZ" altLang="cs-CZ" sz="2400" dirty="0">
                <a:solidFill>
                  <a:srgbClr val="00B0F0"/>
                </a:solidFill>
                <a:latin typeface="Calibri" pitchFamily="32" charset="0"/>
              </a:rPr>
              <a:t>Tematické sítě pro sociální ekonomiku TESSEA, </a:t>
            </a:r>
            <a:r>
              <a:rPr lang="cs-CZ" altLang="cs-CZ" sz="2400" dirty="0">
                <a:solidFill>
                  <a:srgbClr val="000000"/>
                </a:solidFill>
                <a:latin typeface="Calibri" pitchFamily="32" charset="0"/>
              </a:rPr>
              <a:t>nyní je TESSEA samostatným spolkem</a:t>
            </a:r>
          </a:p>
          <a:p>
            <a:endParaRPr 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102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Adresář sociálních podniků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060848"/>
            <a:ext cx="8219256" cy="4497363"/>
          </a:xfrm>
        </p:spPr>
        <p:txBody>
          <a:bodyPr>
            <a:normAutofit/>
          </a:bodyPr>
          <a:lstStyle/>
          <a:p>
            <a:r>
              <a:rPr lang="cs-CZ" sz="2400" b="1" u="sng" dirty="0">
                <a:hlinkClick r:id="rId4"/>
              </a:rPr>
              <a:t>www.ceske-socialni-podnikani.cz</a:t>
            </a:r>
            <a:endParaRPr lang="cs-CZ" sz="2400" b="1" u="sng" dirty="0"/>
          </a:p>
          <a:p>
            <a:pPr marL="0" indent="0">
              <a:buNone/>
            </a:pPr>
            <a:endParaRPr lang="cs-CZ" sz="2400" u="sng" dirty="0"/>
          </a:p>
          <a:p>
            <a:r>
              <a:rPr lang="cs-CZ" sz="2400" dirty="0"/>
              <a:t>jediné místo, kde se mohou sociální podnikatelé registrovat, je adresář sociálních podniků</a:t>
            </a:r>
          </a:p>
          <a:p>
            <a:r>
              <a:rPr lang="cs-CZ" sz="2400" dirty="0"/>
              <a:t>třídění podle kraje, cílové skupiny, oboru podnikání a společenské prospěšnosti</a:t>
            </a:r>
          </a:p>
          <a:p>
            <a:r>
              <a:rPr lang="cs-CZ" sz="2400" dirty="0"/>
              <a:t>v adresáři je </a:t>
            </a:r>
            <a:r>
              <a:rPr lang="cs-CZ" sz="2400" dirty="0" smtClean="0"/>
              <a:t>230 </a:t>
            </a:r>
            <a:r>
              <a:rPr lang="cs-CZ" sz="2400" dirty="0"/>
              <a:t>sociálních podniků</a:t>
            </a:r>
          </a:p>
          <a:p>
            <a:pPr marL="0" indent="0">
              <a:buNone/>
            </a:pPr>
            <a:endParaRPr 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017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3327127"/>
            <a:ext cx="3526160" cy="1470025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Příklady sociálních podniků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343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dpis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152525"/>
          </a:xfrm>
        </p:spPr>
        <p:txBody>
          <a:bodyPr/>
          <a:lstStyle/>
          <a:p>
            <a:pPr eaLnBrk="1" hangingPunct="1"/>
            <a:r>
              <a:rPr lang="cs-CZ" altLang="cs-CZ" sz="4000" smtClean="0"/>
              <a:t>Sociální podniky v ČR</a:t>
            </a:r>
          </a:p>
        </p:txBody>
      </p:sp>
      <p:sp>
        <p:nvSpPr>
          <p:cNvPr id="40963" name="Zástupný symbol pro obsah 2"/>
          <p:cNvSpPr>
            <a:spLocks noGrp="1"/>
          </p:cNvSpPr>
          <p:nvPr>
            <p:ph idx="1"/>
          </p:nvPr>
        </p:nvSpPr>
        <p:spPr>
          <a:xfrm>
            <a:off x="468313" y="1484313"/>
            <a:ext cx="8218487" cy="4968875"/>
          </a:xfrm>
        </p:spPr>
        <p:txBody>
          <a:bodyPr/>
          <a:lstStyle/>
          <a:p>
            <a:pPr hangingPunct="1">
              <a:lnSpc>
                <a:spcPct val="150000"/>
              </a:lnSpc>
              <a:spcBef>
                <a:spcPts val="400"/>
              </a:spcBef>
              <a:defRPr/>
            </a:pPr>
            <a:r>
              <a:rPr lang="cs-CZ" altLang="cs-CZ" sz="2400" dirty="0" err="1" smtClean="0"/>
              <a:t>Pragulic</a:t>
            </a:r>
            <a:r>
              <a:rPr lang="cs-CZ" altLang="cs-CZ" sz="2400" dirty="0" smtClean="0"/>
              <a:t>  Praha – Poznej Prahu jinak! </a:t>
            </a:r>
            <a:r>
              <a:rPr lang="cs-CZ" altLang="cs-CZ" sz="2400" dirty="0" err="1" smtClean="0"/>
              <a:t>o.s</a:t>
            </a:r>
            <a:r>
              <a:rPr lang="cs-CZ" altLang="cs-CZ" sz="2400" dirty="0" smtClean="0"/>
              <a:t>. – prohlídky města      s lidmi bez domova</a:t>
            </a:r>
          </a:p>
          <a:p>
            <a:pPr hangingPunct="1">
              <a:lnSpc>
                <a:spcPct val="150000"/>
              </a:lnSpc>
              <a:spcBef>
                <a:spcPts val="400"/>
              </a:spcBef>
              <a:defRPr/>
            </a:pPr>
            <a:r>
              <a:rPr lang="cs-CZ" altLang="cs-CZ" sz="2400" dirty="0" err="1" smtClean="0"/>
              <a:t>Bezbatour</a:t>
            </a:r>
            <a:r>
              <a:rPr lang="cs-CZ" altLang="cs-CZ" sz="2400" dirty="0" smtClean="0"/>
              <a:t>  Praha– cestovní kancelář, cestování bez bariér</a:t>
            </a:r>
          </a:p>
          <a:p>
            <a:pPr hangingPunct="1">
              <a:lnSpc>
                <a:spcPct val="150000"/>
              </a:lnSpc>
              <a:spcBef>
                <a:spcPts val="400"/>
              </a:spcBef>
              <a:defRPr/>
            </a:pPr>
            <a:r>
              <a:rPr lang="cs-CZ" altLang="cs-CZ" sz="2400" dirty="0" smtClean="0"/>
              <a:t>Spolek Trend vozíčkářů Olomouc - digitalizace a call centrum</a:t>
            </a:r>
          </a:p>
          <a:p>
            <a:pPr hangingPunct="1">
              <a:lnSpc>
                <a:spcPct val="150000"/>
              </a:lnSpc>
              <a:spcBef>
                <a:spcPts val="400"/>
              </a:spcBef>
              <a:defRPr/>
            </a:pPr>
            <a:r>
              <a:rPr lang="cs-CZ" altLang="cs-CZ" sz="2400" dirty="0" err="1" smtClean="0"/>
              <a:t>Aranžerie</a:t>
            </a:r>
            <a:r>
              <a:rPr lang="cs-CZ" altLang="cs-CZ" sz="2400" dirty="0" smtClean="0"/>
              <a:t> Praha - květiny od lidí s epilepsií</a:t>
            </a:r>
          </a:p>
          <a:p>
            <a:pPr hangingPunct="1">
              <a:lnSpc>
                <a:spcPct val="150000"/>
              </a:lnSpc>
              <a:spcBef>
                <a:spcPts val="400"/>
              </a:spcBef>
              <a:defRPr/>
            </a:pPr>
            <a:r>
              <a:rPr lang="cs-CZ" altLang="cs-CZ" sz="2400" dirty="0" err="1" smtClean="0"/>
              <a:t>SecondHelp</a:t>
            </a:r>
            <a:r>
              <a:rPr lang="cs-CZ" altLang="cs-CZ" sz="2400" dirty="0" smtClean="0"/>
              <a:t> – Plzeň, Klatovy, Valašské Meziříčí</a:t>
            </a:r>
          </a:p>
        </p:txBody>
      </p:sp>
    </p:spTree>
    <p:extLst>
      <p:ext uri="{BB962C8B-B14F-4D97-AF65-F5344CB8AC3E}">
        <p14:creationId xmlns:p14="http://schemas.microsoft.com/office/powerpoint/2010/main" val="397556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152525"/>
          </a:xfrm>
        </p:spPr>
        <p:txBody>
          <a:bodyPr/>
          <a:lstStyle/>
          <a:p>
            <a:pPr eaLnBrk="1" hangingPunct="1"/>
            <a:r>
              <a:rPr lang="cs-CZ" altLang="cs-CZ" sz="4000" smtClean="0"/>
              <a:t>Sociální podniky v ČR</a:t>
            </a:r>
          </a:p>
        </p:txBody>
      </p:sp>
      <p:sp>
        <p:nvSpPr>
          <p:cNvPr id="40963" name="Zástupný symbol pro obsah 2"/>
          <p:cNvSpPr>
            <a:spLocks noGrp="1"/>
          </p:cNvSpPr>
          <p:nvPr>
            <p:ph idx="1"/>
          </p:nvPr>
        </p:nvSpPr>
        <p:spPr>
          <a:xfrm>
            <a:off x="468313" y="1484313"/>
            <a:ext cx="8218487" cy="4968875"/>
          </a:xfrm>
        </p:spPr>
        <p:txBody>
          <a:bodyPr/>
          <a:lstStyle/>
          <a:p>
            <a:pPr hangingPunct="1">
              <a:lnSpc>
                <a:spcPct val="150000"/>
              </a:lnSpc>
              <a:spcBef>
                <a:spcPts val="400"/>
              </a:spcBef>
              <a:defRPr/>
            </a:pPr>
            <a:endParaRPr lang="cs-CZ" altLang="cs-CZ" sz="2400" dirty="0" smtClean="0"/>
          </a:p>
          <a:p>
            <a:pPr hangingPunct="1">
              <a:lnSpc>
                <a:spcPct val="150000"/>
              </a:lnSpc>
              <a:spcBef>
                <a:spcPts val="400"/>
              </a:spcBef>
              <a:defRPr/>
            </a:pPr>
            <a:r>
              <a:rPr lang="cs-CZ" altLang="cs-CZ" sz="2400" dirty="0" err="1" smtClean="0"/>
              <a:t>Křinický</a:t>
            </a:r>
            <a:r>
              <a:rPr lang="cs-CZ" altLang="cs-CZ" sz="2400" dirty="0" smtClean="0"/>
              <a:t> pivovar – Krásná Lípa</a:t>
            </a:r>
          </a:p>
          <a:p>
            <a:pPr hangingPunct="1">
              <a:lnSpc>
                <a:spcPct val="150000"/>
              </a:lnSpc>
              <a:spcBef>
                <a:spcPts val="400"/>
              </a:spcBef>
              <a:defRPr/>
            </a:pPr>
            <a:r>
              <a:rPr lang="cs-CZ" altLang="cs-CZ" sz="2400" dirty="0" smtClean="0"/>
              <a:t>1. selský pivovárek – Kroměříž</a:t>
            </a:r>
          </a:p>
          <a:p>
            <a:pPr hangingPunct="1">
              <a:lnSpc>
                <a:spcPct val="150000"/>
              </a:lnSpc>
              <a:spcBef>
                <a:spcPts val="400"/>
              </a:spcBef>
              <a:defRPr/>
            </a:pPr>
            <a:r>
              <a:rPr lang="cs-CZ" altLang="cs-CZ" sz="2400" dirty="0" smtClean="0"/>
              <a:t>Mana čokoládovna - Krásná Lípa</a:t>
            </a:r>
          </a:p>
          <a:p>
            <a:pPr hangingPunct="1">
              <a:lnSpc>
                <a:spcPct val="150000"/>
              </a:lnSpc>
              <a:spcBef>
                <a:spcPts val="400"/>
              </a:spcBef>
              <a:defRPr/>
            </a:pPr>
            <a:r>
              <a:rPr lang="cs-CZ" altLang="cs-CZ" sz="2400" dirty="0" smtClean="0"/>
              <a:t>Pražírna Fair </a:t>
            </a:r>
            <a:r>
              <a:rPr lang="cs-CZ" altLang="cs-CZ" sz="2400" dirty="0"/>
              <a:t>&amp; </a:t>
            </a:r>
            <a:r>
              <a:rPr lang="cs-CZ" altLang="cs-CZ" sz="2400" dirty="0" smtClean="0"/>
              <a:t>Bio – Kostelec </a:t>
            </a:r>
            <a:r>
              <a:rPr lang="cs-CZ" altLang="cs-CZ" sz="2400" dirty="0" err="1" smtClean="0"/>
              <a:t>n.L.</a:t>
            </a:r>
            <a:endParaRPr lang="cs-CZ" altLang="cs-CZ" sz="2400" dirty="0" smtClean="0"/>
          </a:p>
          <a:p>
            <a:pPr hangingPunct="1">
              <a:lnSpc>
                <a:spcPct val="150000"/>
              </a:lnSpc>
              <a:spcBef>
                <a:spcPts val="400"/>
              </a:spcBef>
              <a:defRPr/>
            </a:pPr>
            <a:r>
              <a:rPr lang="cs-CZ" altLang="cs-CZ" sz="2400" dirty="0" smtClean="0"/>
              <a:t>Pohanka, jídelna pro zdraví - Pardubice</a:t>
            </a:r>
          </a:p>
          <a:p>
            <a:pPr marL="0" indent="0" hangingPunct="1">
              <a:lnSpc>
                <a:spcPct val="150000"/>
              </a:lnSpc>
              <a:spcBef>
                <a:spcPts val="400"/>
              </a:spcBef>
              <a:buFont typeface="Arial" charset="0"/>
              <a:buNone/>
              <a:defRPr/>
            </a:pPr>
            <a:endParaRPr lang="cs-CZ" altLang="cs-CZ" sz="2400" dirty="0"/>
          </a:p>
          <a:p>
            <a:pPr marL="0" indent="0" hangingPunct="1">
              <a:lnSpc>
                <a:spcPct val="150000"/>
              </a:lnSpc>
              <a:spcBef>
                <a:spcPts val="400"/>
              </a:spcBef>
              <a:buFont typeface="Arial" charset="0"/>
              <a:buNone/>
              <a:defRPr/>
            </a:pPr>
            <a:endParaRPr lang="cs-CZ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61324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525"/>
          </a:xfrm>
        </p:spPr>
        <p:txBody>
          <a:bodyPr/>
          <a:lstStyle/>
          <a:p>
            <a:pPr eaLnBrk="1" hangingPunct="1"/>
            <a:r>
              <a:rPr lang="cs-CZ" altLang="cs-CZ" sz="4000" dirty="0" smtClean="0"/>
              <a:t>Sociální podniky v Kraji Vysočina</a:t>
            </a:r>
          </a:p>
        </p:txBody>
      </p:sp>
      <p:sp>
        <p:nvSpPr>
          <p:cNvPr id="40963" name="Zástupný symbol pro obsah 2"/>
          <p:cNvSpPr>
            <a:spLocks noGrp="1"/>
          </p:cNvSpPr>
          <p:nvPr>
            <p:ph idx="1"/>
          </p:nvPr>
        </p:nvSpPr>
        <p:spPr>
          <a:xfrm>
            <a:off x="467544" y="1052736"/>
            <a:ext cx="8218487" cy="4968875"/>
          </a:xfrm>
        </p:spPr>
        <p:txBody>
          <a:bodyPr/>
          <a:lstStyle/>
          <a:p>
            <a:pPr marL="0" indent="0" hangingPunct="1">
              <a:lnSpc>
                <a:spcPct val="150000"/>
              </a:lnSpc>
              <a:spcBef>
                <a:spcPts val="400"/>
              </a:spcBef>
              <a:buNone/>
              <a:defRPr/>
            </a:pPr>
            <a:r>
              <a:rPr lang="cs-CZ" altLang="cs-CZ" sz="1800" dirty="0" smtClean="0"/>
              <a:t>     V Adresáři je registrováno 10 sociálních podniků:</a:t>
            </a:r>
          </a:p>
          <a:p>
            <a:pPr hangingPunct="1">
              <a:lnSpc>
                <a:spcPct val="150000"/>
              </a:lnSpc>
              <a:spcBef>
                <a:spcPts val="400"/>
              </a:spcBef>
              <a:defRPr/>
            </a:pPr>
            <a:r>
              <a:rPr lang="cs-CZ" altLang="cs-CZ" sz="1800" dirty="0" smtClean="0"/>
              <a:t>Chráněné dílny Fokus Vysočina s.r.o. – cukrárna, občerstvení, rukodělná dílna, lesní četa, šicí dílna, prádelna</a:t>
            </a:r>
          </a:p>
          <a:p>
            <a:pPr hangingPunct="1">
              <a:lnSpc>
                <a:spcPct val="150000"/>
              </a:lnSpc>
              <a:spcBef>
                <a:spcPts val="400"/>
              </a:spcBef>
              <a:defRPr/>
            </a:pPr>
            <a:r>
              <a:rPr lang="cs-CZ" altLang="cs-CZ" sz="1800" dirty="0" err="1" smtClean="0"/>
              <a:t>IKAfol</a:t>
            </a:r>
            <a:r>
              <a:rPr lang="cs-CZ" altLang="cs-CZ" sz="1800" dirty="0" smtClean="0"/>
              <a:t> recyklace s.r.o. – obalové materiály (bublinkové fólie)</a:t>
            </a:r>
          </a:p>
          <a:p>
            <a:pPr hangingPunct="1">
              <a:lnSpc>
                <a:spcPct val="150000"/>
              </a:lnSpc>
              <a:spcBef>
                <a:spcPts val="400"/>
              </a:spcBef>
              <a:defRPr/>
            </a:pPr>
            <a:r>
              <a:rPr lang="cs-CZ" altLang="cs-CZ" sz="1800" dirty="0" smtClean="0"/>
              <a:t>Kunštát PRO FUTURO o.p.s. – vzdělávací a výchovné programy</a:t>
            </a:r>
          </a:p>
          <a:p>
            <a:pPr hangingPunct="1">
              <a:lnSpc>
                <a:spcPct val="150000"/>
              </a:lnSpc>
              <a:spcBef>
                <a:spcPts val="400"/>
              </a:spcBef>
              <a:defRPr/>
            </a:pPr>
            <a:r>
              <a:rPr lang="cs-CZ" altLang="cs-CZ" sz="1800" dirty="0" smtClean="0"/>
              <a:t>OAKTREE s.r.o. . </a:t>
            </a:r>
            <a:r>
              <a:rPr lang="cs-CZ" altLang="cs-CZ" sz="1800" dirty="0"/>
              <a:t>- textilní dílna</a:t>
            </a:r>
            <a:r>
              <a:rPr lang="cs-CZ" altLang="cs-CZ" sz="1800" dirty="0" smtClean="0"/>
              <a:t>, výroba </a:t>
            </a:r>
            <a:r>
              <a:rPr lang="cs-CZ" altLang="cs-CZ" sz="1800" dirty="0"/>
              <a:t>dekoračních předmětů, poradenství</a:t>
            </a:r>
            <a:endParaRPr lang="cs-CZ" altLang="cs-CZ" sz="1800" dirty="0" smtClean="0"/>
          </a:p>
          <a:p>
            <a:pPr hangingPunct="1">
              <a:lnSpc>
                <a:spcPct val="150000"/>
              </a:lnSpc>
              <a:spcBef>
                <a:spcPts val="400"/>
              </a:spcBef>
              <a:defRPr/>
            </a:pPr>
            <a:r>
              <a:rPr lang="cs-CZ" altLang="cs-CZ" sz="1800" dirty="0" smtClean="0"/>
              <a:t>AKROBRAB s.r.o. – Pradlenka Barborka</a:t>
            </a:r>
          </a:p>
          <a:p>
            <a:pPr hangingPunct="1">
              <a:lnSpc>
                <a:spcPct val="150000"/>
              </a:lnSpc>
              <a:spcBef>
                <a:spcPts val="400"/>
              </a:spcBef>
              <a:defRPr/>
            </a:pPr>
            <a:r>
              <a:rPr lang="cs-CZ" altLang="cs-CZ" sz="1800" dirty="0" err="1" smtClean="0"/>
              <a:t>Semitam</a:t>
            </a:r>
            <a:r>
              <a:rPr lang="cs-CZ" altLang="cs-CZ" sz="1800" dirty="0" smtClean="0"/>
              <a:t> s.r.o. – knihařská a šicí dílna, úklidové služby, catering</a:t>
            </a:r>
          </a:p>
          <a:p>
            <a:pPr hangingPunct="1">
              <a:lnSpc>
                <a:spcPct val="150000"/>
              </a:lnSpc>
              <a:spcBef>
                <a:spcPts val="400"/>
              </a:spcBef>
              <a:defRPr/>
            </a:pPr>
            <a:r>
              <a:rPr lang="cs-CZ" altLang="cs-CZ" sz="1800" dirty="0" smtClean="0"/>
              <a:t>Služby Jihlavské terasy o.p.s. – kavárna se zážitkovou dílnou a galerií</a:t>
            </a:r>
          </a:p>
          <a:p>
            <a:pPr hangingPunct="1">
              <a:lnSpc>
                <a:spcPct val="150000"/>
              </a:lnSpc>
              <a:spcBef>
                <a:spcPts val="400"/>
              </a:spcBef>
              <a:defRPr/>
            </a:pPr>
            <a:r>
              <a:rPr lang="cs-CZ" altLang="cs-CZ" sz="1800" dirty="0" smtClean="0"/>
              <a:t>Světlo Jihlavské terasy o.p.s. – bude prádelna</a:t>
            </a:r>
          </a:p>
          <a:p>
            <a:pPr hangingPunct="1">
              <a:lnSpc>
                <a:spcPct val="150000"/>
              </a:lnSpc>
              <a:spcBef>
                <a:spcPts val="400"/>
              </a:spcBef>
              <a:defRPr/>
            </a:pPr>
            <a:r>
              <a:rPr lang="cs-CZ" altLang="cs-CZ" sz="1800" dirty="0" smtClean="0"/>
              <a:t>Sociální podnik KOVOLES o.p.s. – lesnický provoz</a:t>
            </a:r>
          </a:p>
          <a:p>
            <a:pPr hangingPunct="1">
              <a:lnSpc>
                <a:spcPct val="150000"/>
              </a:lnSpc>
              <a:spcBef>
                <a:spcPts val="400"/>
              </a:spcBef>
              <a:defRPr/>
            </a:pPr>
            <a:r>
              <a:rPr lang="cs-CZ" altLang="cs-CZ" sz="1800" dirty="0" smtClean="0"/>
              <a:t>Vrátka Třebíč s.r.o. – kavárna, květinářství, trafiky, pekárna, koření, šicí dílna…</a:t>
            </a:r>
          </a:p>
          <a:p>
            <a:pPr hangingPunct="1">
              <a:lnSpc>
                <a:spcPct val="150000"/>
              </a:lnSpc>
              <a:spcBef>
                <a:spcPts val="400"/>
              </a:spcBef>
              <a:defRPr/>
            </a:pPr>
            <a:endParaRPr lang="cs-CZ" altLang="cs-CZ" sz="1800" dirty="0" smtClean="0"/>
          </a:p>
          <a:p>
            <a:pPr hangingPunct="1">
              <a:lnSpc>
                <a:spcPct val="150000"/>
              </a:lnSpc>
              <a:spcBef>
                <a:spcPts val="400"/>
              </a:spcBef>
              <a:defRPr/>
            </a:pPr>
            <a:endParaRPr lang="cs-CZ" altLang="cs-CZ" sz="1800" dirty="0" smtClean="0"/>
          </a:p>
          <a:p>
            <a:pPr marL="0" indent="0" hangingPunct="1">
              <a:lnSpc>
                <a:spcPct val="150000"/>
              </a:lnSpc>
              <a:spcBef>
                <a:spcPts val="400"/>
              </a:spcBef>
              <a:buFont typeface="Arial" charset="0"/>
              <a:buNone/>
              <a:defRPr/>
            </a:pPr>
            <a:endParaRPr lang="cs-CZ" altLang="cs-CZ" sz="2400" dirty="0"/>
          </a:p>
          <a:p>
            <a:pPr marL="0" indent="0" hangingPunct="1">
              <a:lnSpc>
                <a:spcPct val="150000"/>
              </a:lnSpc>
              <a:spcBef>
                <a:spcPts val="400"/>
              </a:spcBef>
              <a:buFont typeface="Arial" charset="0"/>
              <a:buNone/>
              <a:defRPr/>
            </a:pPr>
            <a:endParaRPr lang="cs-CZ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113210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3501008"/>
            <a:ext cx="3526160" cy="1470025"/>
          </a:xfrm>
        </p:spPr>
        <p:txBody>
          <a:bodyPr>
            <a:normAutofit fontScale="90000"/>
          </a:bodyPr>
          <a:lstStyle/>
          <a:p>
            <a:r>
              <a:rPr lang="cs-CZ" sz="4000" dirty="0" smtClean="0">
                <a:solidFill>
                  <a:schemeClr val="bg1"/>
                </a:solidFill>
              </a:rPr>
              <a:t/>
            </a:r>
            <a:br>
              <a:rPr lang="cs-CZ" sz="4000" dirty="0" smtClean="0">
                <a:solidFill>
                  <a:schemeClr val="bg1"/>
                </a:solidFill>
              </a:rPr>
            </a:br>
            <a:r>
              <a:rPr lang="cs-CZ" sz="4000" dirty="0" smtClean="0">
                <a:solidFill>
                  <a:schemeClr val="bg1"/>
                </a:solidFill>
              </a:rPr>
              <a:t>Co je sociální podnikání  </a:t>
            </a:r>
            <a:endParaRPr lang="cs-CZ" sz="2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11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P3_log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Prezentace_P3_bez_log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Prezentace_P3_log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Prezentace_P3_log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rezentace_P3_bez_log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rezentace_P3_bez_log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Prezentace_P3_bez_log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Prezentace_P3_bez_log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Prezentace_P3_log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6_Prezentace_P3_bez_log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0_Prezentace_P3_log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Prezentace_P3_bez_log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Prezentace_P3_loga</Template>
  <TotalTime>1181</TotalTime>
  <Words>977</Words>
  <Application>Microsoft Office PowerPoint</Application>
  <PresentationFormat>Předvádění na obrazovce (4:3)</PresentationFormat>
  <Paragraphs>145</Paragraphs>
  <Slides>24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12</vt:i4>
      </vt:variant>
      <vt:variant>
        <vt:lpstr>Nadpisy snímků</vt:lpstr>
      </vt:variant>
      <vt:variant>
        <vt:i4>24</vt:i4>
      </vt:variant>
    </vt:vector>
  </HeadingPairs>
  <TitlesOfParts>
    <vt:vector size="38" baseType="lpstr">
      <vt:lpstr>Arial</vt:lpstr>
      <vt:lpstr>Calibri</vt:lpstr>
      <vt:lpstr>Prezentace_P3_loga</vt:lpstr>
      <vt:lpstr>1_Prezentace_P3_bez_log</vt:lpstr>
      <vt:lpstr>2_Prezentace_P3_bez_log</vt:lpstr>
      <vt:lpstr>6_Prezentace_P3_bez_log</vt:lpstr>
      <vt:lpstr>Prezentace_P3_bez_log</vt:lpstr>
      <vt:lpstr>4_Prezentace_P3_loga</vt:lpstr>
      <vt:lpstr>26_Prezentace_P3_bez_log</vt:lpstr>
      <vt:lpstr>10_Prezentace_P3_loga</vt:lpstr>
      <vt:lpstr>4_Prezentace_P3_bez_log</vt:lpstr>
      <vt:lpstr>9_Prezentace_P3_bez_log</vt:lpstr>
      <vt:lpstr>2_Prezentace_P3_loga</vt:lpstr>
      <vt:lpstr>1_Prezentace_P3_loga</vt:lpstr>
      <vt:lpstr> Podmínky pro rozvoj sociální ekonomiky v ČR  Petra Francová Humpolec 3.11.2016</vt:lpstr>
      <vt:lpstr>P3 – People, Planet, Profit, o.p.s. </vt:lpstr>
      <vt:lpstr>Co dělá P3</vt:lpstr>
      <vt:lpstr>Adresář sociálních podniků</vt:lpstr>
      <vt:lpstr>Příklady sociálních podniků</vt:lpstr>
      <vt:lpstr>Sociální podniky v ČR</vt:lpstr>
      <vt:lpstr>Sociální podniky v ČR</vt:lpstr>
      <vt:lpstr>Sociální podniky v Kraji Vysočina</vt:lpstr>
      <vt:lpstr> Co je sociální podnikání  </vt:lpstr>
      <vt:lpstr>Prezentace aplikace PowerPoint</vt:lpstr>
      <vt:lpstr>Co je sociální podnikání (1)</vt:lpstr>
      <vt:lpstr>Co je sociální podnikání (2)</vt:lpstr>
      <vt:lpstr>Co je sociální podnik</vt:lpstr>
      <vt:lpstr>Kdo není sociálním podnikem</vt:lpstr>
      <vt:lpstr>Typy sociálních podniků</vt:lpstr>
      <vt:lpstr>Oblasti podnikání</vt:lpstr>
      <vt:lpstr>Legislativní formy pro sociální podnikání v ČR</vt:lpstr>
      <vt:lpstr>Jakou zvolit právní formu</vt:lpstr>
      <vt:lpstr>Obchodní společnosti</vt:lpstr>
      <vt:lpstr>Nestátní neziskové organizace</vt:lpstr>
      <vt:lpstr>Právní formy</vt:lpstr>
      <vt:lpstr>Zákon o sociálním podnikání</vt:lpstr>
      <vt:lpstr>  Některé otázky předtím,  než se do toho pustíte</vt:lpstr>
      <vt:lpstr>Děkuji za pozornost  P3 - People, Planet, Profit, o.p.s. Malátova 16, Praha 5 - Smíchov petra.francova@p-p-p.cz www.p-p-p.cz nebo www.ceske-socialni-podnikani.cz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ppp</dc:creator>
  <cp:lastModifiedBy>Vit Skala</cp:lastModifiedBy>
  <cp:revision>97</cp:revision>
  <cp:lastPrinted>2016-11-02T16:07:21Z</cp:lastPrinted>
  <dcterms:created xsi:type="dcterms:W3CDTF">2012-09-07T07:07:40Z</dcterms:created>
  <dcterms:modified xsi:type="dcterms:W3CDTF">2016-11-02T16:07:34Z</dcterms:modified>
</cp:coreProperties>
</file>