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3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522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97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018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800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27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804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968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894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583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6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666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6688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26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443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0817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110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39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1675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4367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2059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9378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222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9198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78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7360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715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8129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1287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56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94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00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62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48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52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C2615-8742-44A0-AF5D-4CFC6B34D8D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43CBA-C377-483B-B857-75514A2761D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40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B0375-6A0D-4F58-B8F4-CA7C46FF3984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5729F-EDD5-4CEC-92FE-E1B29DD88A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9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7104A-C9E6-40C9-BF84-BD526C692FCE}" type="datetimeFigureOut">
              <a:rPr lang="cs-CZ" smtClean="0"/>
              <a:pPr/>
              <a:t>14.10.2016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04823-1FB8-4C6B-9562-78D221BD88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30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Zákon o sociálním podnikání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tx1"/>
                </a:solidFill>
              </a:rPr>
              <a:t>Průběžné informace o připravovaném </a:t>
            </a:r>
            <a:r>
              <a:rPr lang="cs-CZ" i="1" dirty="0" smtClean="0">
                <a:solidFill>
                  <a:schemeClr val="tx1"/>
                </a:solidFill>
              </a:rPr>
              <a:t>zákoně</a:t>
            </a:r>
            <a:endParaRPr lang="cs-CZ" i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8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přípravy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Věcný </a:t>
            </a:r>
            <a:r>
              <a:rPr lang="cs-CZ" dirty="0" smtClean="0"/>
              <a:t>záměr zákona </a:t>
            </a:r>
            <a:r>
              <a:rPr lang="cs-CZ" dirty="0"/>
              <a:t>byl zpracován </a:t>
            </a:r>
            <a:r>
              <a:rPr lang="cs-CZ" dirty="0" smtClean="0"/>
              <a:t>odborem pro sociální začleňování Úřadu vlády (Agentura), </a:t>
            </a:r>
            <a:r>
              <a:rPr lang="cs-CZ" dirty="0" err="1" smtClean="0"/>
              <a:t>spolugestoři</a:t>
            </a:r>
            <a:r>
              <a:rPr lang="cs-CZ" dirty="0" smtClean="0"/>
              <a:t> jsou Ministerstvo práce a Ministerstvo průmyslu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Momentálně bylo jednání o něm přerušeno v Legislativní radě vlády, jsou do něj zapracovávány připomínky LRV</a:t>
            </a:r>
          </a:p>
          <a:p>
            <a:endParaRPr lang="cs-CZ" dirty="0"/>
          </a:p>
          <a:p>
            <a:r>
              <a:rPr lang="cs-CZ" dirty="0" smtClean="0"/>
              <a:t>Pokud záměr vláda schválí, paragrafové </a:t>
            </a:r>
            <a:r>
              <a:rPr lang="cs-CZ" dirty="0"/>
              <a:t>znění zákona by mělo být připraveno do </a:t>
            </a:r>
            <a:r>
              <a:rPr lang="cs-CZ" dirty="0" smtClean="0"/>
              <a:t>30. 11. 2016</a:t>
            </a:r>
          </a:p>
          <a:p>
            <a:endParaRPr lang="cs-CZ" dirty="0" smtClean="0"/>
          </a:p>
          <a:p>
            <a:r>
              <a:rPr lang="cs-CZ" dirty="0" smtClean="0"/>
              <a:t>Účinný může být v roce 2018?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88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rysy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Sociálním podnikem se bude moci stát obchodní společnost, nezisková organizace podnikající v rámci vedlejší činnosti, i fyzická osoba podnikající,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 udělení </a:t>
            </a:r>
            <a:r>
              <a:rPr lang="cs-CZ" dirty="0" smtClean="0"/>
              <a:t>statusu sociálního podniku </a:t>
            </a:r>
            <a:r>
              <a:rPr lang="cs-CZ" dirty="0"/>
              <a:t>bude na </a:t>
            </a:r>
            <a:r>
              <a:rPr lang="cs-CZ" dirty="0" smtClean="0"/>
              <a:t>žádost subjektu </a:t>
            </a:r>
            <a:r>
              <a:rPr lang="cs-CZ" dirty="0"/>
              <a:t>rozhodovat </a:t>
            </a:r>
            <a:r>
              <a:rPr lang="cs-CZ" dirty="0" smtClean="0"/>
              <a:t>Ministerstvo práce a sociálních věcí,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žadatel bude muset mít alespoň 12 měsíců před podáním zaměstnance, aby bylo zřejmé, že to není fiktivní subjekt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8475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podnik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Bude povinen 50 % </a:t>
            </a:r>
            <a:r>
              <a:rPr lang="cs-CZ" dirty="0" smtClean="0"/>
              <a:t>zisku </a:t>
            </a:r>
            <a:r>
              <a:rPr lang="cs-CZ" dirty="0"/>
              <a:t>reinvestovat do svého rozvoje a/nebo využít na „</a:t>
            </a:r>
            <a:r>
              <a:rPr lang="cs-CZ" i="1" dirty="0"/>
              <a:t>společensky prospěšnou </a:t>
            </a:r>
            <a:r>
              <a:rPr lang="cs-CZ" i="1" dirty="0" smtClean="0"/>
              <a:t>činnost, </a:t>
            </a:r>
            <a:r>
              <a:rPr lang="cs-CZ" i="1" dirty="0"/>
              <a:t>zejména v oblasti životního prostředí, kultury, vzdělávání, pomoci znevýhodněným osobám nebo rozvoj místních </a:t>
            </a:r>
            <a:r>
              <a:rPr lang="cs-CZ" i="1" dirty="0" smtClean="0"/>
              <a:t>společenství</a:t>
            </a:r>
            <a:r>
              <a:rPr lang="cs-CZ" dirty="0" smtClean="0"/>
              <a:t>“ – </a:t>
            </a:r>
            <a:r>
              <a:rPr lang="cs-CZ" dirty="0" smtClean="0">
                <a:solidFill>
                  <a:srgbClr val="FF0000"/>
                </a:solidFill>
              </a:rPr>
              <a:t>je ovšem možné, že LRV doporučí vypuštění podmínky „společensky prospěšné činnosti“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Jeho činnost nebude narušovat veřejný pořádek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Alespoň </a:t>
            </a:r>
            <a:r>
              <a:rPr lang="cs-CZ" dirty="0" smtClean="0"/>
              <a:t>30 </a:t>
            </a:r>
            <a:r>
              <a:rPr lang="cs-CZ" dirty="0"/>
              <a:t>% jeho příjmů bude z vlastních tržeb činnosti prováděné zaměstnanci sociálního podniku,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Bude mít </a:t>
            </a:r>
            <a:r>
              <a:rPr lang="cs-CZ" dirty="0" smtClean="0"/>
              <a:t>průhlednou strukturu vlastnictví – veřejnost konečných vlastníků (dle novely zákona proti praní špinavých peněz), omezení dceřiných společností,</a:t>
            </a:r>
          </a:p>
          <a:p>
            <a:endParaRPr lang="cs-CZ" dirty="0" smtClean="0"/>
          </a:p>
          <a:p>
            <a:r>
              <a:rPr lang="cs-CZ" dirty="0" smtClean="0"/>
              <a:t>Zákon bude též obsahovat pravidla proti obcházení povinné 50 % </a:t>
            </a:r>
            <a:r>
              <a:rPr lang="cs-CZ" smtClean="0"/>
              <a:t>reinvestice zisku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3566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Integrační sociální podnik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Status integračního sociálního podniku bude udělen osobě, která splňuje podmínky pro sociální podnik, a </a:t>
            </a:r>
            <a:r>
              <a:rPr lang="cs-CZ" dirty="0" smtClean="0"/>
              <a:t>navíc</a:t>
            </a:r>
            <a:endParaRPr lang="cs-CZ" dirty="0"/>
          </a:p>
          <a:p>
            <a:endParaRPr lang="cs-CZ" dirty="0"/>
          </a:p>
          <a:p>
            <a:r>
              <a:rPr lang="cs-CZ" dirty="0"/>
              <a:t>Alespoň 30 % jeho zaměstnanců bude ze znevýhodněné skupiny a </a:t>
            </a:r>
            <a:r>
              <a:rPr lang="cs-CZ" dirty="0" smtClean="0"/>
              <a:t>podnik </a:t>
            </a:r>
            <a:r>
              <a:rPr lang="cs-CZ" dirty="0"/>
              <a:t>jim bude poskytovat podporu v začleňování do </a:t>
            </a:r>
            <a:r>
              <a:rPr lang="cs-CZ" dirty="0" smtClean="0"/>
              <a:t>společnosti,</a:t>
            </a:r>
            <a:endParaRPr lang="cs-CZ" dirty="0"/>
          </a:p>
          <a:p>
            <a:endParaRPr lang="cs-CZ" dirty="0"/>
          </a:p>
          <a:p>
            <a:r>
              <a:rPr lang="cs-CZ" dirty="0"/>
              <a:t>Znevýhodněnou skupinou se rozumí buď zdravotně postižení nebo sociálně znevýhodnění, což jsou:</a:t>
            </a:r>
          </a:p>
          <a:p>
            <a:endParaRPr lang="cs-CZ" dirty="0"/>
          </a:p>
          <a:p>
            <a:pPr lvl="1"/>
            <a:r>
              <a:rPr lang="cs-CZ" i="1" dirty="0"/>
              <a:t>Osoby věkově znevýhodněné, </a:t>
            </a:r>
          </a:p>
          <a:p>
            <a:pPr lvl="1"/>
            <a:r>
              <a:rPr lang="cs-CZ" i="1" dirty="0"/>
              <a:t>s nízkou či obtížně uplatnitelnou kvalifikací, </a:t>
            </a:r>
          </a:p>
          <a:p>
            <a:pPr lvl="1"/>
            <a:r>
              <a:rPr lang="cs-CZ" i="1" dirty="0"/>
              <a:t>pečující o závislé členy domácnosti, </a:t>
            </a:r>
          </a:p>
          <a:p>
            <a:pPr lvl="1"/>
            <a:r>
              <a:rPr lang="cs-CZ" i="1" dirty="0"/>
              <a:t>s trestní minulostí, </a:t>
            </a:r>
          </a:p>
          <a:p>
            <a:pPr lvl="1"/>
            <a:r>
              <a:rPr lang="cs-CZ" i="1" dirty="0"/>
              <a:t>v bytové či hmotné nouzi, </a:t>
            </a:r>
          </a:p>
          <a:p>
            <a:pPr lvl="1"/>
            <a:r>
              <a:rPr lang="cs-CZ" i="1" dirty="0"/>
              <a:t>jinak ohrožené diskriminací na trhu práce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5762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Benefity pro sociální podniky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Nebudou přímo součástí zákona, kvůli nim bude nutné novelizovat jiné </a:t>
            </a:r>
            <a:r>
              <a:rPr lang="cs-CZ" dirty="0" smtClean="0"/>
              <a:t>zákony</a:t>
            </a:r>
            <a:endParaRPr lang="cs-CZ" dirty="0"/>
          </a:p>
          <a:p>
            <a:endParaRPr lang="cs-CZ" dirty="0"/>
          </a:p>
          <a:p>
            <a:r>
              <a:rPr lang="cs-CZ" dirty="0"/>
              <a:t>Integrační SP budou mít navíc zvláštní benefity v rámci aktivní politiky </a:t>
            </a:r>
            <a:r>
              <a:rPr lang="cs-CZ" dirty="0" smtClean="0"/>
              <a:t>zaměstnanosti, MPSV pro ně navrhuje systém uzavírání kontraktů s Úřady práce</a:t>
            </a:r>
            <a:endParaRPr lang="cs-CZ" dirty="0"/>
          </a:p>
          <a:p>
            <a:endParaRPr lang="cs-CZ" dirty="0"/>
          </a:p>
          <a:p>
            <a:r>
              <a:rPr lang="cs-CZ" dirty="0"/>
              <a:t>Návrh benefitů bude součástí Strategie rozvoje sociálního podnikání, která bude připravena do konce </a:t>
            </a:r>
            <a:r>
              <a:rPr lang="cs-CZ" dirty="0" smtClean="0"/>
              <a:t>roku (možná, spíš později), </a:t>
            </a:r>
            <a:r>
              <a:rPr lang="cs-CZ" dirty="0"/>
              <a:t>uvažuje se například o: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dirty="0"/>
              <a:t>Zvýhodněních v oblasti veřejných </a:t>
            </a:r>
            <a:r>
              <a:rPr lang="cs-CZ" dirty="0" smtClean="0"/>
              <a:t>zakázek – směrnice EU umožňuje vyhrazené veřejné zakázky pro zaměstnavatele sociálně znevýhodněných</a:t>
            </a:r>
            <a:endParaRPr lang="cs-CZ" dirty="0"/>
          </a:p>
          <a:p>
            <a:pPr lvl="1"/>
            <a:r>
              <a:rPr lang="cs-CZ" dirty="0" smtClean="0"/>
              <a:t>úvěry </a:t>
            </a:r>
            <a:r>
              <a:rPr lang="cs-CZ" dirty="0"/>
              <a:t>a záruky od Českomoravské rozvojové banky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37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Otázky k řešení v legislativním procesu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Přípustný rozsah majetkové účasti veřejnoprávních subjektů (např. obcí)</a:t>
            </a:r>
          </a:p>
          <a:p>
            <a:endParaRPr lang="cs-CZ" dirty="0" smtClean="0"/>
          </a:p>
          <a:p>
            <a:r>
              <a:rPr lang="cs-CZ" dirty="0" smtClean="0"/>
              <a:t>Otázka kdo povede evidenci sociálních podniků (MPSV nebo soudy?)</a:t>
            </a:r>
          </a:p>
          <a:p>
            <a:endParaRPr lang="cs-CZ" dirty="0" smtClean="0"/>
          </a:p>
          <a:p>
            <a:r>
              <a:rPr lang="cs-CZ" dirty="0" smtClean="0"/>
              <a:t>Otázka participace zaměstnanců</a:t>
            </a:r>
          </a:p>
          <a:p>
            <a:endParaRPr lang="cs-CZ" dirty="0" smtClean="0"/>
          </a:p>
          <a:p>
            <a:r>
              <a:rPr lang="cs-CZ" dirty="0" smtClean="0"/>
              <a:t>Otázka místního a environmentálního prospěchu</a:t>
            </a:r>
          </a:p>
          <a:p>
            <a:endParaRPr lang="cs-CZ" dirty="0" smtClean="0"/>
          </a:p>
          <a:p>
            <a:r>
              <a:rPr lang="cs-CZ" dirty="0" smtClean="0"/>
              <a:t>Otázka zda se 50 % podíl reinvestovaného zisku bude počítat před nebo po zdanění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Děkuji </a:t>
            </a:r>
            <a:r>
              <a:rPr lang="cs-CZ" dirty="0"/>
              <a:t>za pozornost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Kontakt</a:t>
            </a:r>
            <a:r>
              <a:rPr lang="cs-CZ"/>
              <a:t>: </a:t>
            </a:r>
            <a:endParaRPr lang="cs-CZ" smtClean="0"/>
          </a:p>
          <a:p>
            <a:pPr marL="0" indent="0" algn="ctr">
              <a:buNone/>
            </a:pPr>
            <a:r>
              <a:rPr lang="cs-CZ" i="1" dirty="0" smtClean="0"/>
              <a:t>ziegler.ales@vlada.cz</a:t>
            </a:r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042435"/>
      </p:ext>
    </p:extLst>
  </p:cSld>
  <p:clrMapOvr>
    <a:masterClrMapping/>
  </p:clrMapOvr>
</p:sld>
</file>

<file path=ppt/theme/theme1.xml><?xml version="1.0" encoding="utf-8"?>
<a:theme xmlns:a="http://schemas.openxmlformats.org/drawingml/2006/main" name="OPZ varianta 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PZ varianta 2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PZ varianta 3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459</Words>
  <Application>Microsoft Office PowerPoint</Application>
  <PresentationFormat>Předvádění na obrazovce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OPZ varianta 1</vt:lpstr>
      <vt:lpstr>OPZ varianta 2</vt:lpstr>
      <vt:lpstr>OPZ varianta 3</vt:lpstr>
      <vt:lpstr>Zákon o sociálním podnikání</vt:lpstr>
      <vt:lpstr>Proces přípravy zákona</vt:lpstr>
      <vt:lpstr>Základní rysy zákona</vt:lpstr>
      <vt:lpstr>Sociální podnik</vt:lpstr>
      <vt:lpstr>Integrační sociální podnik</vt:lpstr>
      <vt:lpstr>Benefity pro sociální podniky</vt:lpstr>
      <vt:lpstr>Otázky k řešení v legislativním procesu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Neméšová Lucie</dc:creator>
  <cp:lastModifiedBy>Ziegler Aleš</cp:lastModifiedBy>
  <cp:revision>30</cp:revision>
  <dcterms:created xsi:type="dcterms:W3CDTF">2016-04-15T08:49:58Z</dcterms:created>
  <dcterms:modified xsi:type="dcterms:W3CDTF">2016-10-14T15:08:55Z</dcterms:modified>
</cp:coreProperties>
</file>