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9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9E572-15D9-4792-B1C9-5958693602D9}" type="datetimeFigureOut">
              <a:rPr lang="cs-CZ" smtClean="0"/>
              <a:t>02.11.2016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20C42-B083-4EE7-A9FA-0F54ABBA1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917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8835C3-CFB8-41E2-A137-EEA61A4F07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7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2DA0F-6CE8-438F-AB14-4321D24B7394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45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6326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084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7828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9415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4067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3178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9573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339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265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32773-95D0-47AE-8180-9FF8204A6E06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546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969B5-D701-473A-8C56-BF1FC9C2FD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752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E0DAF-9436-4581-8374-EA070B998C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739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24675" y="260350"/>
            <a:ext cx="2155825" cy="60483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315075" cy="60483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2AB49-F1EC-4FAC-A559-F3D256B767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975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35AAF-4BF4-4B6F-8783-1C1BD81BE2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326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B791E-1D35-4FFC-BC26-F6E508A423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7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42219-2698-486E-8E9B-E9A6A3697F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615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C479C-8E6C-4DBF-B2E5-2BFF746A89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866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10A86-EA9F-4360-81C4-C70A915B90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540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CDAC5-0B43-4E3F-A324-5329D627F0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163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53440-BA86-499E-AC57-55A5015CE72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37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C5ACB-11F6-4E0E-8738-42CD6EE497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5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612187" cy="1143000"/>
          </a:xfrm>
          <a:prstGeom prst="rect">
            <a:avLst/>
          </a:prstGeom>
          <a:solidFill>
            <a:srgbClr val="FFCC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3399"/>
                </a:solidFill>
              </a:defRPr>
            </a:lvl1pPr>
          </a:lstStyle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3399"/>
                </a:solidFill>
              </a:defRPr>
            </a:lvl1pPr>
          </a:lstStyle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3399"/>
                </a:solidFill>
              </a:defRPr>
            </a:lvl1pPr>
          </a:lstStyle>
          <a:p>
            <a:fld id="{310D39DF-9C31-4D82-9E3F-101AE0A957F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8235950" y="5924550"/>
          <a:ext cx="6572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r:id="rId14" imgW="457200" imgH="457200" progId="CorelDraw.Graphic.8">
                  <p:embed/>
                </p:oleObj>
              </mc:Choice>
              <mc:Fallback>
                <p:oleObj r:id="rId14" imgW="457200" imgH="457200" progId="CorelDraw.Graphic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5950" y="5924550"/>
                        <a:ext cx="6572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00003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33"/>
          </a:solidFill>
          <a:latin typeface="Century Gothic" panose="020B0502020202020204" pitchFamily="34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lr>
          <a:srgbClr val="FFCC66"/>
        </a:buClr>
        <a:buFont typeface="Wingdings" panose="05000000000000000000" pitchFamily="2" charset="2"/>
        <a:buChar char="§"/>
        <a:defRPr sz="3200" kern="1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Clr>
          <a:srgbClr val="FFCC66"/>
        </a:buClr>
        <a:buSzPct val="95000"/>
        <a:buFont typeface="Wingdings" panose="05000000000000000000" pitchFamily="2" charset="2"/>
        <a:buChar char="§"/>
        <a:defRPr sz="2800" kern="1200">
          <a:solidFill>
            <a:srgbClr val="003399"/>
          </a:solidFill>
          <a:latin typeface="+mn-lt"/>
          <a:ea typeface="+mn-ea"/>
          <a:cs typeface="+mn-cs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Clr>
          <a:srgbClr val="FFCC66"/>
        </a:buClr>
        <a:buSzPct val="90000"/>
        <a:buFont typeface="Wingdings" panose="05000000000000000000" pitchFamily="2" charset="2"/>
        <a:buChar char="§"/>
        <a:defRPr sz="2400" kern="1200">
          <a:solidFill>
            <a:srgbClr val="003399"/>
          </a:solidFill>
          <a:latin typeface="+mn-lt"/>
          <a:ea typeface="+mn-ea"/>
          <a:cs typeface="+mn-cs"/>
        </a:defRPr>
      </a:lvl3pPr>
      <a:lvl4pPr marL="1600200" indent="-228600" algn="just" rtl="0" fontAlgn="base">
        <a:spcBef>
          <a:spcPct val="20000"/>
        </a:spcBef>
        <a:spcAft>
          <a:spcPct val="0"/>
        </a:spcAft>
        <a:buClr>
          <a:srgbClr val="FFCC66"/>
        </a:buClr>
        <a:buSzPct val="85000"/>
        <a:buFont typeface="Wingdings" panose="05000000000000000000" pitchFamily="2" charset="2"/>
        <a:buChar char="§"/>
        <a:defRPr sz="2000" kern="1200">
          <a:solidFill>
            <a:srgbClr val="003399"/>
          </a:solidFill>
          <a:latin typeface="+mn-lt"/>
          <a:ea typeface="+mn-ea"/>
          <a:cs typeface="+mn-cs"/>
        </a:defRPr>
      </a:lvl4pPr>
      <a:lvl5pPr marL="2057400" indent="-228600" algn="just" rtl="0" fontAlgn="base">
        <a:spcBef>
          <a:spcPct val="20000"/>
        </a:spcBef>
        <a:spcAft>
          <a:spcPct val="0"/>
        </a:spcAft>
        <a:buClr>
          <a:srgbClr val="FFCC66"/>
        </a:buClr>
        <a:buSzPct val="80000"/>
        <a:buFont typeface="Wingdings" panose="05000000000000000000" pitchFamily="2" charset="2"/>
        <a:buChar char="§"/>
        <a:defRPr sz="2000" kern="1200">
          <a:solidFill>
            <a:srgbClr val="0033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cs-CZ" altLang="cs-CZ" sz="4400" dirty="0" smtClean="0"/>
              <a:t>Sociální podnik s příběhem</a:t>
            </a:r>
            <a:endParaRPr lang="cs-CZ" altLang="cs-CZ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/>
          <a:lstStyle/>
          <a:p>
            <a:r>
              <a:rPr lang="cs-CZ" altLang="cs-CZ" sz="3200" dirty="0"/>
              <a:t>a</a:t>
            </a:r>
            <a:r>
              <a:rPr lang="cs-CZ" altLang="cs-CZ" sz="3200" dirty="0" smtClean="0"/>
              <a:t>neb PTL, s.r.o. – sociální podnik s vysokou přidanou </a:t>
            </a:r>
            <a:r>
              <a:rPr lang="cs-CZ" altLang="cs-CZ" sz="3200" dirty="0" smtClean="0"/>
              <a:t>hodnotou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71600" y="5924550"/>
            <a:ext cx="12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3399"/>
                </a:solidFill>
              </a:rPr>
              <a:t>www.ptl.cz</a:t>
            </a:r>
            <a:endParaRPr lang="cs-CZ" dirty="0">
              <a:solidFill>
                <a:srgbClr val="003399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018002" y="529892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dirty="0">
                <a:solidFill>
                  <a:srgbClr val="003399"/>
                </a:solidFill>
              </a:rPr>
              <a:t>Vít </a:t>
            </a:r>
            <a:r>
              <a:rPr lang="cs-CZ" altLang="cs-CZ" dirty="0" smtClean="0">
                <a:solidFill>
                  <a:srgbClr val="003399"/>
                </a:solidFill>
              </a:rPr>
              <a:t>Skála</a:t>
            </a:r>
            <a:endParaRPr lang="cs-CZ" altLang="cs-CZ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Environmentální prospěch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 smtClean="0"/>
              <a:t>Energy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star</a:t>
            </a:r>
            <a:r>
              <a:rPr lang="cs-CZ" altLang="cs-CZ" dirty="0" smtClean="0"/>
              <a:t> tiskárna</a:t>
            </a:r>
          </a:p>
          <a:p>
            <a:r>
              <a:rPr lang="cs-CZ" altLang="cs-CZ" dirty="0" smtClean="0"/>
              <a:t>Recyklovaný papír</a:t>
            </a:r>
          </a:p>
          <a:p>
            <a:r>
              <a:rPr lang="cs-CZ" altLang="cs-CZ" dirty="0" smtClean="0"/>
              <a:t>Třídění odpadu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Zaměření na úspory energie…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838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Lokální prospěch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Všichni zaměstnanci z okresu Pelhřimov</a:t>
            </a:r>
          </a:p>
          <a:p>
            <a:r>
              <a:rPr lang="cs-CZ" altLang="cs-CZ" dirty="0" smtClean="0"/>
              <a:t>Notebooky, telefony od místní firmy</a:t>
            </a:r>
          </a:p>
          <a:p>
            <a:r>
              <a:rPr lang="cs-CZ" altLang="cs-CZ" dirty="0" smtClean="0"/>
              <a:t>Orientace na zákazníky z regionu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Tato konference!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274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dál?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nyní o těch, o kterých to je…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5AAF-4BF4-4B6F-8783-1C1BD81BE25F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121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DAC5-0B43-4E3F-A324-5329D627F01E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42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Jak to začalo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 smtClean="0"/>
              <a:t>Na začátku byl sen…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a nebo spíše touha…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 smtClean="0"/>
              <a:t>		touha být užitečný…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dělat něco užitečného…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a dobře uživit rodinu…</a:t>
            </a:r>
            <a:endParaRPr lang="cs-CZ" alt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Nečekaný zvrat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 smtClean="0"/>
              <a:t>Pomoc druhým založit sociální podnik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/>
              <a:t>=</a:t>
            </a:r>
            <a:r>
              <a:rPr lang="cs-CZ" altLang="cs-CZ" dirty="0" smtClean="0"/>
              <a:t>&gt; založení vlastního sociálního podniku.</a:t>
            </a:r>
            <a:endParaRPr lang="cs-CZ" altLang="cs-CZ" dirty="0" smtClean="0"/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 smtClean="0"/>
              <a:t>		Nové výzvy,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nové starosti,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			nová zodpovědnost… </a:t>
            </a:r>
            <a:endParaRPr lang="cs-CZ" alt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275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Nový začátek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dirty="0" smtClean="0"/>
              <a:t>Skloubení teoretických znalostí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a praktických zkušeností.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 smtClean="0"/>
              <a:t>Sociální aspekt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+ podnikatelské zkušenosti </a:t>
            </a:r>
          </a:p>
          <a:p>
            <a:pPr algn="l">
              <a:buFont typeface="Wingdings" panose="05000000000000000000" pitchFamily="2" charset="2"/>
              <a:buNone/>
            </a:pPr>
            <a:r>
              <a:rPr lang="cs-CZ" altLang="cs-CZ" dirty="0" smtClean="0"/>
              <a:t>		+ navázání na více jak desetileté	působení na internetu…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331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Start dobrý, všechno dobré?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dirty="0" smtClean="0"/>
              <a:t>Nábor z řad nezaměstnaných zdravotně postižených osob evidovaných na úřadu práce v Pelhřimově.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marL="0" indent="0" algn="l">
              <a:buFont typeface="Wingdings" panose="05000000000000000000" pitchFamily="2" charset="2"/>
              <a:buNone/>
            </a:pPr>
            <a:r>
              <a:rPr lang="cs-CZ" altLang="cs-CZ" dirty="0" smtClean="0"/>
              <a:t>Z 30 zájemců vybráno 6 úžasných osob,</a:t>
            </a:r>
          </a:p>
          <a:p>
            <a:pPr marL="0" indent="0" algn="l">
              <a:buFont typeface="Wingdings" panose="05000000000000000000" pitchFamily="2" charset="2"/>
              <a:buNone/>
            </a:pPr>
            <a:r>
              <a:rPr lang="cs-CZ" altLang="cs-CZ" dirty="0" smtClean="0"/>
              <a:t>dalších 6 náhradníků a</a:t>
            </a:r>
          </a:p>
          <a:p>
            <a:pPr marL="0" indent="0" algn="l">
              <a:buFont typeface="Wingdings" panose="05000000000000000000" pitchFamily="2" charset="2"/>
              <a:buNone/>
            </a:pPr>
            <a:r>
              <a:rPr lang="cs-CZ" altLang="cs-CZ" dirty="0" smtClean="0"/>
              <a:t>další zájemci mimo evidenci úřadu práce.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647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Jak fungujeme?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Práce z domova je výzva.</a:t>
            </a:r>
          </a:p>
          <a:p>
            <a:r>
              <a:rPr lang="cs-CZ" altLang="cs-CZ" dirty="0" smtClean="0"/>
              <a:t>Využívání Microsoft Office </a:t>
            </a:r>
            <a:r>
              <a:rPr lang="cs-CZ" altLang="cs-CZ" dirty="0" smtClean="0"/>
              <a:t>365 </a:t>
            </a:r>
            <a:r>
              <a:rPr lang="cs-CZ" altLang="cs-CZ" dirty="0" smtClean="0"/>
              <a:t>Business </a:t>
            </a:r>
            <a:r>
              <a:rPr lang="cs-CZ" altLang="cs-CZ" dirty="0" smtClean="0"/>
              <a:t>Premium.</a:t>
            </a:r>
          </a:p>
          <a:p>
            <a:pPr lvl="1"/>
            <a:r>
              <a:rPr lang="cs-CZ" altLang="cs-CZ" dirty="0" smtClean="0"/>
              <a:t>Kromě </a:t>
            </a:r>
            <a:r>
              <a:rPr lang="cs-CZ" altLang="cs-CZ" dirty="0" smtClean="0"/>
              <a:t>kancelářských aplikací sdílený </a:t>
            </a:r>
            <a:r>
              <a:rPr lang="cs-CZ" altLang="cs-CZ" dirty="0" err="1" smtClean="0"/>
              <a:t>cloudový</a:t>
            </a:r>
            <a:r>
              <a:rPr lang="cs-CZ" altLang="cs-CZ" dirty="0" smtClean="0"/>
              <a:t> diskový </a:t>
            </a:r>
            <a:r>
              <a:rPr lang="cs-CZ" altLang="cs-CZ" dirty="0" smtClean="0"/>
              <a:t>prostor (One Drive), </a:t>
            </a:r>
            <a:r>
              <a:rPr lang="cs-CZ" altLang="cs-CZ" dirty="0" smtClean="0"/>
              <a:t>komunikační nástroje (Outlook, </a:t>
            </a:r>
            <a:r>
              <a:rPr lang="cs-CZ" altLang="cs-CZ" dirty="0" err="1" smtClean="0"/>
              <a:t>Yammer</a:t>
            </a:r>
            <a:r>
              <a:rPr lang="cs-CZ" altLang="cs-CZ" dirty="0" smtClean="0"/>
              <a:t>, Kalendář), intranet (SharePoint</a:t>
            </a:r>
            <a:r>
              <a:rPr lang="cs-CZ" altLang="cs-CZ" dirty="0" smtClean="0"/>
              <a:t>).</a:t>
            </a:r>
          </a:p>
          <a:p>
            <a:pPr lvl="1"/>
            <a:r>
              <a:rPr lang="cs-CZ" altLang="cs-CZ" dirty="0" smtClean="0"/>
              <a:t>=&gt; </a:t>
            </a:r>
            <a:r>
              <a:rPr lang="cs-CZ" altLang="cs-CZ" dirty="0" smtClean="0"/>
              <a:t>neustálý kontakt vs. pracovní </a:t>
            </a:r>
            <a:r>
              <a:rPr lang="cs-CZ" altLang="cs-CZ" dirty="0" smtClean="0"/>
              <a:t>režim.</a:t>
            </a:r>
            <a:endParaRPr lang="cs-CZ" alt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075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Osobní kontakt též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Společné osobní setkání 1x týdně </a:t>
            </a:r>
            <a:br>
              <a:rPr lang="cs-CZ" altLang="cs-CZ" dirty="0" smtClean="0"/>
            </a:br>
            <a:r>
              <a:rPr lang="cs-CZ" altLang="cs-CZ" dirty="0" smtClean="0"/>
              <a:t>v sídle firmy.</a:t>
            </a:r>
          </a:p>
          <a:p>
            <a:r>
              <a:rPr lang="cs-CZ" altLang="cs-CZ" dirty="0" smtClean="0"/>
              <a:t>Individuální nebo skupinové schůzky </a:t>
            </a:r>
            <a:br>
              <a:rPr lang="cs-CZ" altLang="cs-CZ" dirty="0" smtClean="0"/>
            </a:br>
            <a:r>
              <a:rPr lang="cs-CZ" altLang="cs-CZ" dirty="0" smtClean="0"/>
              <a:t>ad hoc.</a:t>
            </a:r>
          </a:p>
          <a:p>
            <a:r>
              <a:rPr lang="cs-CZ" altLang="cs-CZ" dirty="0" smtClean="0"/>
              <a:t>Telefonáty, </a:t>
            </a:r>
            <a:r>
              <a:rPr lang="cs-CZ" altLang="cs-CZ" dirty="0" err="1" smtClean="0"/>
              <a:t>Skypové</a:t>
            </a:r>
            <a:r>
              <a:rPr lang="cs-CZ" altLang="cs-CZ" dirty="0" smtClean="0"/>
              <a:t> hovory, </a:t>
            </a:r>
            <a:r>
              <a:rPr lang="cs-CZ" altLang="cs-CZ" dirty="0" err="1" smtClean="0"/>
              <a:t>Hangouts</a:t>
            </a:r>
            <a:r>
              <a:rPr lang="cs-CZ" altLang="cs-CZ" dirty="0" smtClean="0"/>
              <a:t> skupinové konzultace.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69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Učit se, učit se, učit se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Individuální vzdělávání </a:t>
            </a:r>
            <a:r>
              <a:rPr lang="cs-CZ" altLang="cs-CZ" dirty="0" smtClean="0"/>
              <a:t>plány</a:t>
            </a:r>
            <a:endParaRPr lang="cs-CZ" altLang="cs-CZ" dirty="0" smtClean="0"/>
          </a:p>
          <a:p>
            <a:r>
              <a:rPr lang="cs-CZ" altLang="cs-CZ" dirty="0" smtClean="0"/>
              <a:t>Společná témata na </a:t>
            </a:r>
            <a:r>
              <a:rPr lang="cs-CZ" altLang="cs-CZ" dirty="0" smtClean="0"/>
              <a:t>poradách</a:t>
            </a:r>
            <a:endParaRPr lang="cs-CZ" altLang="cs-CZ" dirty="0" smtClean="0"/>
          </a:p>
          <a:p>
            <a:r>
              <a:rPr lang="cs-CZ" altLang="cs-CZ" dirty="0" smtClean="0"/>
              <a:t>On-line </a:t>
            </a:r>
            <a:r>
              <a:rPr lang="cs-CZ" altLang="cs-CZ" dirty="0" smtClean="0"/>
              <a:t>kurzy</a:t>
            </a:r>
            <a:endParaRPr lang="cs-CZ" altLang="cs-CZ" dirty="0" smtClean="0"/>
          </a:p>
          <a:p>
            <a:r>
              <a:rPr lang="cs-CZ" altLang="cs-CZ" dirty="0" smtClean="0"/>
              <a:t>Externí </a:t>
            </a:r>
            <a:r>
              <a:rPr lang="cs-CZ" altLang="cs-CZ" dirty="0" smtClean="0"/>
              <a:t>školení</a:t>
            </a:r>
            <a:endParaRPr lang="cs-CZ" altLang="cs-CZ" dirty="0" smtClean="0"/>
          </a:p>
          <a:p>
            <a:r>
              <a:rPr lang="cs-CZ" altLang="cs-CZ" dirty="0" smtClean="0"/>
              <a:t>Samostudium</a:t>
            </a:r>
            <a:endParaRPr lang="cs-CZ" alt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131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Společné rozhodování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Vlastní webové </a:t>
            </a:r>
            <a:r>
              <a:rPr lang="cs-CZ" altLang="cs-CZ" dirty="0" smtClean="0"/>
              <a:t>stránky</a:t>
            </a:r>
            <a:endParaRPr lang="cs-CZ" altLang="cs-CZ" dirty="0" smtClean="0"/>
          </a:p>
          <a:p>
            <a:r>
              <a:rPr lang="cs-CZ" altLang="cs-CZ" dirty="0" err="1" smtClean="0"/>
              <a:t>Facebooková</a:t>
            </a:r>
            <a:r>
              <a:rPr lang="cs-CZ" altLang="cs-CZ" dirty="0" smtClean="0"/>
              <a:t> </a:t>
            </a:r>
            <a:r>
              <a:rPr lang="cs-CZ" altLang="cs-CZ" dirty="0" smtClean="0"/>
              <a:t>stránka</a:t>
            </a:r>
            <a:endParaRPr lang="cs-CZ" altLang="cs-CZ" dirty="0" smtClean="0"/>
          </a:p>
          <a:p>
            <a:r>
              <a:rPr lang="cs-CZ" altLang="cs-CZ" dirty="0" smtClean="0"/>
              <a:t>Způsob řízení </a:t>
            </a:r>
            <a:r>
              <a:rPr lang="cs-CZ" altLang="cs-CZ" dirty="0" smtClean="0"/>
              <a:t>firmy</a:t>
            </a:r>
            <a:endParaRPr lang="cs-CZ" altLang="cs-CZ" dirty="0" smtClean="0"/>
          </a:p>
          <a:p>
            <a:r>
              <a:rPr lang="cs-CZ" altLang="cs-CZ" dirty="0" smtClean="0"/>
              <a:t>Obchodní </a:t>
            </a:r>
            <a:r>
              <a:rPr lang="cs-CZ" altLang="cs-CZ" dirty="0" smtClean="0"/>
              <a:t>strategie</a:t>
            </a:r>
            <a:endParaRPr lang="cs-CZ" altLang="cs-CZ" dirty="0" smtClean="0"/>
          </a:p>
          <a:p>
            <a:r>
              <a:rPr lang="cs-CZ" altLang="cs-CZ" dirty="0" smtClean="0"/>
              <a:t>Finance…</a:t>
            </a:r>
          </a:p>
          <a:p>
            <a:r>
              <a:rPr lang="cs-CZ" altLang="cs-CZ" dirty="0" smtClean="0"/>
              <a:t>Personální otázky…</a:t>
            </a:r>
          </a:p>
          <a:p>
            <a:r>
              <a:rPr lang="cs-CZ" altLang="cs-CZ" dirty="0" smtClean="0"/>
              <a:t>…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 smtClean="0"/>
              <a:t>03.11.2016</a:t>
            </a: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Konference Sociální podnikání, Humpolec, Hotel Kotyza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A6EE-E891-45FF-A35D-9EACDA0FE84A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22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ptl_csr">
  <a:themeElements>
    <a:clrScheme name="ptl_cs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tl_csr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tl_cs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_cs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_cs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_cs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_cs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l_cs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_cs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_cs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_cs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_cs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_cs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l_cs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352</Words>
  <Application>Microsoft Office PowerPoint</Application>
  <PresentationFormat>Předvádění na obrazovce (4:3)</PresentationFormat>
  <Paragraphs>116</Paragraphs>
  <Slides>13</Slides>
  <Notes>11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ptl_csr</vt:lpstr>
      <vt:lpstr>CorelDraw.Graphic.8</vt:lpstr>
      <vt:lpstr>Sociální podnik s příběhem</vt:lpstr>
      <vt:lpstr>Jak to začalo</vt:lpstr>
      <vt:lpstr>Nečekaný zvrat</vt:lpstr>
      <vt:lpstr>Nový začátek</vt:lpstr>
      <vt:lpstr>Start dobrý, všechno dobré?</vt:lpstr>
      <vt:lpstr>Jak fungujeme?</vt:lpstr>
      <vt:lpstr>Osobní kontakt též</vt:lpstr>
      <vt:lpstr>Učit se, učit se, učit se</vt:lpstr>
      <vt:lpstr>Společné rozhodování</vt:lpstr>
      <vt:lpstr>Environmentální prospěch</vt:lpstr>
      <vt:lpstr>Lokální prospěch</vt:lpstr>
      <vt:lpstr>A co dál?</vt:lpstr>
      <vt:lpstr>Prezentace aplikace PowerPoint</vt:lpstr>
    </vt:vector>
  </TitlesOfParts>
  <Company>PTL,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Vítek</dc:creator>
  <cp:lastModifiedBy>Vit Skala</cp:lastModifiedBy>
  <cp:revision>13</cp:revision>
  <dcterms:created xsi:type="dcterms:W3CDTF">2007-04-27T14:09:10Z</dcterms:created>
  <dcterms:modified xsi:type="dcterms:W3CDTF">2016-11-02T22:33:24Z</dcterms:modified>
</cp:coreProperties>
</file>