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394" r:id="rId4"/>
    <p:sldId id="393" r:id="rId5"/>
    <p:sldId id="384" r:id="rId6"/>
    <p:sldId id="400" r:id="rId7"/>
    <p:sldId id="395" r:id="rId8"/>
    <p:sldId id="355" r:id="rId9"/>
    <p:sldId id="397" r:id="rId10"/>
    <p:sldId id="398" r:id="rId11"/>
    <p:sldId id="396" r:id="rId12"/>
    <p:sldId id="399" r:id="rId13"/>
    <p:sldId id="309" r:id="rId14"/>
    <p:sldId id="349" r:id="rId15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6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8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D1C4F-E03F-4D9D-9EDE-7CB2800A28D5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6E9A9-87EA-44B7-BAD2-29FD165BA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516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C0F79C-9F79-46D3-83DF-8028A18B8137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E481E4-7075-46A1-BA06-4436A16AAB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778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113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5598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5624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225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016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676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43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747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215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746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93789-EA78-45CA-AA94-22A6B37ED03E}" type="datetimeFigureOut">
              <a:rPr lang="cs-CZ" smtClean="0"/>
              <a:t>1. 11. 2016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2B4AE-BD6D-40A1-B3B2-7B18D19D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ssea.cz/tessea-o-nas/ambasador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764705"/>
            <a:ext cx="7772400" cy="792087"/>
          </a:xfrm>
        </p:spPr>
        <p:txBody>
          <a:bodyPr>
            <a:no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pl-PL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TESSEA ČR, z.s. – co to je a jak může sociálním podnikům pomoci? </a:t>
            </a:r>
            <a:r>
              <a:rPr lang="cs-CZ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/>
            </a:r>
            <a:br>
              <a:rPr lang="cs-CZ" sz="3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cs-CZ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4941168"/>
            <a:ext cx="6400800" cy="1512168"/>
          </a:xfrm>
        </p:spPr>
        <p:txBody>
          <a:bodyPr>
            <a:normAutofit fontScale="85000" lnSpcReduction="20000"/>
          </a:bodyPr>
          <a:lstStyle/>
          <a:p>
            <a:endParaRPr lang="cs-CZ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sz="2600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Petra Francová</a:t>
            </a:r>
          </a:p>
          <a:p>
            <a:r>
              <a:rPr lang="cs-CZ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Humpolec 3.11.2016</a:t>
            </a:r>
            <a:endParaRPr lang="cs-CZ" sz="2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20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Nabídka přidruženým členům</a:t>
            </a:r>
            <a:endParaRPr lang="cs-CZ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přístup k informacím o sociálním podnikání - Zpravodaj TESSEA, web nebo osobně </a:t>
            </a: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prostřednictvím </a:t>
            </a:r>
            <a:r>
              <a:rPr lang="cs-CZ" sz="2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ambasadorek</a:t>
            </a:r>
            <a:endParaRPr lang="cs-CZ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možnost zdarma inzerovat a informovat o svých službách či výrobcích na webu a ve zpravodaji TESSEA</a:t>
            </a:r>
          </a:p>
          <a:p>
            <a:pPr lvl="0"/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možnost zprostředkování kontaktů v ČR, zahraničí i akademickém sektoru</a:t>
            </a:r>
          </a:p>
          <a:p>
            <a:pPr algn="just">
              <a:defRPr/>
            </a:pPr>
            <a:endParaRPr lang="cs-CZ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00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Projekt TESSEA v novém</a:t>
            </a:r>
            <a:endParaRPr lang="cs-CZ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Cíl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budovat kapacitu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TESSEA.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defRPr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poradenství a podpora členům TESSEA z řad NNO</a:t>
            </a:r>
          </a:p>
          <a:p>
            <a:pPr algn="just">
              <a:defRPr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tvorba modulů e-business a nabídka členů na www.tessea.cz</a:t>
            </a:r>
          </a:p>
          <a:p>
            <a:pPr algn="just">
              <a:defRPr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mechanismy pro zjišťování aplikace principů sociálního podniku</a:t>
            </a:r>
          </a:p>
          <a:p>
            <a:pPr algn="just">
              <a:defRPr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mapovací studie o stavu sociálního podnikání v ČR </a:t>
            </a:r>
          </a:p>
          <a:p>
            <a:pPr algn="just">
              <a:defRPr/>
            </a:pPr>
            <a:r>
              <a:rPr lang="cs-CZ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mainstreaming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- zpravodaje, články a konference</a:t>
            </a:r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5950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Nabídka členům TESSEA - NNO </a:t>
            </a:r>
            <a:b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z projektu zdarma</a:t>
            </a:r>
            <a:endParaRPr lang="cs-CZ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Při řádné i přidružené členy TESSEA:</a:t>
            </a:r>
          </a:p>
          <a:p>
            <a:pPr lvl="0"/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konzultační podpora - jak najít vhodný záměr, pomoc při nastavování strategií, finance, marketing, obchod, dotace, lidské zdroje, komunikace</a:t>
            </a:r>
          </a:p>
          <a:p>
            <a:pPr lvl="0"/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podpora zkušených členů TESSEA začínajícím podnikům - peer to peer</a:t>
            </a:r>
          </a:p>
          <a:p>
            <a:pPr lvl="0"/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členské návštěvy - nabídka zprostředkování vzájemných referenčních návštěv mezi 2 či více členy TESSEA</a:t>
            </a:r>
          </a:p>
          <a:p>
            <a:pPr lvl="0"/>
            <a:endParaRPr lang="cs-CZ" sz="2600" dirty="0"/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920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/>
              <a:t/>
            </a:r>
            <a:br>
              <a:rPr lang="cs-CZ" sz="6000" dirty="0"/>
            </a:b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/>
              <a:t/>
            </a:r>
            <a:br>
              <a:rPr lang="cs-CZ" sz="6000" dirty="0"/>
            </a:b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sz="6000" dirty="0"/>
              <a:t/>
            </a:r>
            <a:br>
              <a:rPr lang="cs-CZ" sz="6000" dirty="0"/>
            </a:br>
            <a:r>
              <a:rPr lang="cs-CZ" sz="6000" dirty="0" smtClean="0"/>
              <a:t/>
            </a:r>
            <a:br>
              <a:rPr lang="cs-CZ" sz="6000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146876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14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Přihlašte</a:t>
            </a:r>
            <a:r>
              <a:rPr lang="cs-CZ" sz="14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se do TESSEA:</a:t>
            </a:r>
          </a:p>
          <a:p>
            <a:pPr marL="0" indent="0" algn="ctr">
              <a:buNone/>
            </a:pPr>
            <a:endParaRPr lang="cs-CZ" sz="1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endParaRPr lang="cs-CZ" sz="14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1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</a:t>
            </a:r>
            <a:r>
              <a:rPr lang="en-CA" sz="1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tessea.cz/</a:t>
            </a:r>
            <a:r>
              <a:rPr lang="en-CA" sz="14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clenstvi</a:t>
            </a:r>
            <a:r>
              <a:rPr lang="en-CA" sz="14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/</a:t>
            </a:r>
            <a:r>
              <a:rPr lang="en-CA" sz="14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prihlaska</a:t>
            </a:r>
            <a:endParaRPr lang="en-CA" sz="14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277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cs-CZ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cs-CZ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Děkuji </a:t>
            </a:r>
            <a:r>
              <a:rPr lang="cs-CZ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 pozornost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endParaRPr lang="cs-CZ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Petra Francová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petra.francova@tessea.cz</a:t>
            </a:r>
            <a:endParaRPr lang="cs-CZ" sz="24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www.tessea.cz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 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48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Historie TESSEA</a:t>
            </a:r>
            <a:endParaRPr lang="cs-CZ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předchůdce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 Národní tematická síť pro sociální ekonomiku programu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EQUAL, vznik 2006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Arial" charset="0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TESSEA je následovníkem, vznik v roce 2009 pod Novou ekonomikou v rámci projektu ESF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řevedena pod P3 – </a:t>
            </a:r>
            <a:r>
              <a:rPr lang="cs-CZ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People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Planet, Profit o.p.s. v roce 2012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názorová platforma bez právní subjektivity</a:t>
            </a: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tvorba definic a principů sociálního podnikání, osvěta a prosazování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tématu, síťování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vždy propojovala sociální podniky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 centrální státní správou, hl. s MPSV, a přispívala k nastavování politik a financování sociálního podnikání</a:t>
            </a: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Arial" charset="0"/>
              <a:buChar char="•"/>
              <a:defRPr/>
            </a:pPr>
            <a:endParaRPr lang="cs-CZ" sz="3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98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Vznik zastřešující organizace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ostupně rostl počet sociálních podniků a potřeba zastřešující organizace</a:t>
            </a:r>
            <a:endParaRPr lang="cs-CZ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Arial" charset="0"/>
              <a:buChar char="•"/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výroční členská schůze 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TESSEA v </a:t>
            </a: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červnu 2015 rozhodla o jejím 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osamostatnění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 říjnu 2015 vznikl spolek TESSEA ČR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zakladateli jsou </a:t>
            </a:r>
            <a:r>
              <a:rPr lang="cs-CZ" sz="26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ambasadorky</a:t>
            </a: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sociálního podnikání, zástupce SČMVD a 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P3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důležitost regionálního rozměru</a:t>
            </a:r>
            <a:endParaRPr lang="cs-CZ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Arial" charset="0"/>
              <a:buChar char="•"/>
              <a:defRPr/>
            </a:pPr>
            <a:endParaRPr lang="cs-CZ" sz="26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Arial" charset="0"/>
              <a:buChar char="•"/>
              <a:defRPr/>
            </a:pPr>
            <a:endParaRPr lang="cs-CZ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998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TESSEA ČR, z. s.</a:t>
            </a:r>
            <a:endParaRPr lang="cs-CZ" sz="4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odporuje a prosazuje zájmy sociálních podniků </a:t>
            </a: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 ČR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ropaguje téma sociálního podnikání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apuje potřeby sociálních podniků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odporuje propagaci výrobků a služeb členských sociálních podniků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ealizuje vzdělávací aktivity a konference</a:t>
            </a:r>
            <a:endParaRPr lang="cs-CZ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Arial" charset="0"/>
              <a:buChar char="•"/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avazuje kontakty v zahraničí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</a:t>
            </a:r>
            <a:r>
              <a:rPr lang="cs-CZ" sz="2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polupracuje s odborníky, organizacemi a institucemi</a:t>
            </a:r>
          </a:p>
          <a:p>
            <a:pPr algn="just">
              <a:buFont typeface="Arial" charset="0"/>
              <a:buChar char="•"/>
              <a:defRPr/>
            </a:pPr>
            <a:endParaRPr lang="cs-CZ" sz="2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12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Dva druhy členství</a:t>
            </a:r>
            <a:endParaRPr lang="en-CA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9"/>
            <a:ext cx="8229600" cy="4387626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ŘÁDNÉ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 sociální podniky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 regionální zastřešující organizace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při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vstupu musí být doporučení 2 řádných členů</a:t>
            </a:r>
          </a:p>
          <a:p>
            <a:pPr algn="just">
              <a:buFont typeface="Arial" charset="0"/>
              <a:buChar char="•"/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hlasovací právo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buFont typeface="Arial" charset="0"/>
              <a:buChar char="•"/>
              <a:defRPr/>
            </a:pP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just">
              <a:buNone/>
              <a:defRPr/>
            </a:pP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PŘIDRUŽENÉ</a:t>
            </a:r>
            <a:endParaRPr lang="cs-CZ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 </a:t>
            </a: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zájemce o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téma, jednotlivce i organizace</a:t>
            </a:r>
          </a:p>
          <a:p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bez hlasovacího 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práva</a:t>
            </a:r>
          </a:p>
          <a:p>
            <a:pPr marL="0" indent="0">
              <a:buNone/>
            </a:pPr>
            <a:endParaRPr lang="cs-CZ" sz="24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</a:t>
            </a:r>
            <a:r>
              <a:rPr lang="cs-CZ" sz="2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elkem 38 členů TESSEA</a:t>
            </a:r>
            <a:endParaRPr lang="en-CA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8599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Síť ambasadorů sociálního podnikání</a:t>
            </a:r>
            <a:endParaRPr lang="cs-CZ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jde o osvědčenou formu spolupráce v regionech a propagaci tématu sociálního podnikání</a:t>
            </a:r>
          </a:p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6 </a:t>
            </a:r>
            <a:r>
              <a:rPr lang="cs-CZ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ambasadorek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sociálního podnikání</a:t>
            </a:r>
          </a:p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poskytují informace o TESSEA a sociálním podnikání,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zajistí konzultaci či školení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kontakty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na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www.tessea.cz/tessea-o-nas/ambasadori</a:t>
            </a:r>
            <a:endParaRPr lang="cs-CZ" sz="28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972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Spolupráce s veřejnou správou</a:t>
            </a:r>
            <a:endParaRPr lang="cs-CZ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lnSpcReduction="10000"/>
          </a:bodyPr>
          <a:lstStyle/>
          <a:p>
            <a:pPr algn="just">
              <a:defRPr/>
            </a:pP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racovní skupina k přípravě zákona o sociálním podnikání na Úřadu vlády ČR + zpracování připomínek k zákonu</a:t>
            </a:r>
          </a:p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výběrová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komise výzvy č. 26 OP Zaměstnanost Koordinovaný přístup k sociálně vyloučeným lokalitám </a:t>
            </a:r>
          </a:p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výběrová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komise výzvy č. 42 OP Zaměstnanost Koordinovaný přístup k sociálně vyloučeným lokalitám </a:t>
            </a:r>
          </a:p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plánovací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komise OP Praha pól růstu PO3 </a:t>
            </a:r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890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Mezinárodní spolupráce</a:t>
            </a:r>
            <a:endParaRPr lang="cs-CZ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ENSIE je evropská zastřešující organizace </a:t>
            </a: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pro národní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 regionální sítě integračních sociálních podniků </a:t>
            </a:r>
          </a:p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respektovaná a dobře fungující mezinárodní síť</a:t>
            </a:r>
          </a:p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28 členů z 21 členských států EU</a:t>
            </a:r>
          </a:p>
          <a:p>
            <a:pPr algn="just">
              <a:defRPr/>
            </a:pP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aktivní výměna a sdílení zkušeností</a:t>
            </a:r>
          </a:p>
          <a:p>
            <a:pPr algn="just">
              <a:defRPr/>
            </a:pP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obování na úrovni EU</a:t>
            </a:r>
          </a:p>
          <a:p>
            <a:pPr algn="just">
              <a:defRPr/>
            </a:pPr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TESSEA se stala v červnu 2016 členem ENSIE</a:t>
            </a:r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784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Nabídka řádným členům</a:t>
            </a:r>
            <a:endParaRPr lang="cs-CZ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přístup k informacím o sociálním podnikání - Zpravodaj TESSEA, web nebo osobně </a:t>
            </a:r>
            <a:r>
              <a:rPr lang="cs-CZ" sz="2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prostřednictvím </a:t>
            </a:r>
            <a:r>
              <a:rPr lang="cs-CZ" sz="28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ambasadorek</a:t>
            </a: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0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příležitost ovlivňovat strategické dokumenty a zákonné normy v oblasti sociálního podnikání</a:t>
            </a:r>
          </a:p>
          <a:p>
            <a:pPr lvl="0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možnost zdarma inzerovat a informovat o svých službách či výrobcích na webu a ve zpravodaji TESSEA</a:t>
            </a:r>
          </a:p>
          <a:p>
            <a:pPr lvl="0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poradenská a konzultační podpora se slevou</a:t>
            </a:r>
          </a:p>
          <a:p>
            <a:pPr lvl="0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pravidelná možnost setkávání se a síťování v Klubu sociálních podnikatelů</a:t>
            </a:r>
          </a:p>
          <a:p>
            <a:pPr lvl="0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slevy na seminářích partnerských organizací</a:t>
            </a:r>
          </a:p>
          <a:p>
            <a:pPr lvl="0"/>
            <a:r>
              <a:rPr lang="cs-CZ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možnost zprostředkování kontaktů v ČR, zahraničí i akademickém sektoru</a:t>
            </a:r>
          </a:p>
          <a:p>
            <a:pPr algn="just">
              <a:defRPr/>
            </a:pPr>
            <a:endParaRPr lang="cs-CZ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55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2679</TotalTime>
  <Words>590</Words>
  <Application>Microsoft Office PowerPoint</Application>
  <PresentationFormat>Předvádění na obrazovce (4:3)</PresentationFormat>
  <Paragraphs>98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           TESSEA ČR, z.s. – co to je a jak může sociálním podnikům pomoci?  </vt:lpstr>
      <vt:lpstr>Historie TESSEA</vt:lpstr>
      <vt:lpstr>Vznik zastřešující organizace</vt:lpstr>
      <vt:lpstr>TESSEA ČR, z. s.</vt:lpstr>
      <vt:lpstr>Dva druhy členství</vt:lpstr>
      <vt:lpstr>Síť ambasadorů sociálního podnikání</vt:lpstr>
      <vt:lpstr>Spolupráce s veřejnou správou</vt:lpstr>
      <vt:lpstr>Mezinárodní spolupráce</vt:lpstr>
      <vt:lpstr>Nabídka řádným členům</vt:lpstr>
      <vt:lpstr>Nabídka přidruženým členům</vt:lpstr>
      <vt:lpstr>Projekt TESSEA v novém</vt:lpstr>
      <vt:lpstr>Nabídka členům TESSEA - NNO  z projektu zdarma</vt:lpstr>
      <vt:lpstr>        </vt:lpstr>
      <vt:lpstr>     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PODNIKÁNÍ V ORGANIZACÍCH SOCIÁLNÍ PRÁCE</dc:title>
  <dc:creator>Doricakova</dc:creator>
  <cp:lastModifiedBy>Petra</cp:lastModifiedBy>
  <cp:revision>179</cp:revision>
  <cp:lastPrinted>2016-09-14T15:40:32Z</cp:lastPrinted>
  <dcterms:created xsi:type="dcterms:W3CDTF">2016-01-22T09:10:01Z</dcterms:created>
  <dcterms:modified xsi:type="dcterms:W3CDTF">2016-11-01T19:01:27Z</dcterms:modified>
</cp:coreProperties>
</file>