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2" r:id="rId3"/>
    <p:sldId id="317" r:id="rId4"/>
    <p:sldId id="316" r:id="rId5"/>
    <p:sldId id="315" r:id="rId6"/>
    <p:sldId id="258" r:id="rId7"/>
    <p:sldId id="313" r:id="rId8"/>
    <p:sldId id="314" r:id="rId9"/>
    <p:sldId id="318" r:id="rId10"/>
    <p:sldId id="319" r:id="rId11"/>
    <p:sldId id="320" r:id="rId12"/>
    <p:sldId id="321" r:id="rId13"/>
    <p:sldId id="322" r:id="rId14"/>
    <p:sldId id="323" r:id="rId15"/>
    <p:sldId id="32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480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0C361-260D-46D8-91E0-2B522C1C0CF8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DEE5-285F-4748-BF98-A0EF6888F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319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ADBAB-5B74-46C3-BBA8-F33A9B21CFB9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77A92-610F-4EF2-8F06-2F1A790AE9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69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54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0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5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82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36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34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47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95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6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63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3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63D9-EB23-4254-89D0-20D588CAAB6C}" type="datetimeFigureOut">
              <a:rPr lang="cs-CZ" smtClean="0"/>
              <a:t>2. 11. 2016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C2B4-2D55-47B2-BBF2-5FC6CE3C5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21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umpolecko.cz" TargetMode="External"/><Relationship Id="rId2" Type="http://schemas.openxmlformats.org/officeDocument/2006/relationships/hyperlink" Target="http://www.humpolecko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umpolecko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Podpora sociálního podnikání v MAS Společnost pro rozvoj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Humpolecka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83265"/>
                </a:solidFill>
              </a:rPr>
              <a:t>V Humpolci 03.11.2016</a:t>
            </a:r>
            <a:endParaRPr lang="cs-CZ" dirty="0">
              <a:solidFill>
                <a:srgbClr val="9832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(SCLLD) MAS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>
                <a:solidFill>
                  <a:srgbClr val="983265"/>
                </a:solidFill>
              </a:rPr>
              <a:t>Podpora místních subjektů (žadatelů) prostřednictvím 3 operačních programů: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Program rozvoje venkova (PRV)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Operační program Zaměstnanost (OPZ)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Integrovaný regionální operační program (IROP) </a:t>
            </a:r>
          </a:p>
          <a:p>
            <a:pPr marL="0" lvl="0" indent="0" algn="just">
              <a:buNone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Program rozvoje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venkova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>
                <a:solidFill>
                  <a:srgbClr val="983265"/>
                </a:solidFill>
              </a:rPr>
              <a:t>Celková alokace - </a:t>
            </a:r>
            <a:r>
              <a:rPr lang="cs-CZ" dirty="0"/>
              <a:t>12,943 </a:t>
            </a:r>
            <a:r>
              <a:rPr lang="cs-CZ" dirty="0" smtClean="0"/>
              <a:t>mil. Kč</a:t>
            </a:r>
          </a:p>
          <a:p>
            <a:pPr algn="just"/>
            <a:r>
              <a:rPr lang="cs-CZ" dirty="0" smtClean="0">
                <a:solidFill>
                  <a:srgbClr val="983265"/>
                </a:solidFill>
              </a:rPr>
              <a:t>Nejvíce na podporu drobných podnikatelů – </a:t>
            </a:r>
            <a:r>
              <a:rPr lang="cs-CZ" dirty="0" smtClean="0"/>
              <a:t>5,1 mil. Kč </a:t>
            </a:r>
          </a:p>
          <a:p>
            <a:pPr marL="0" indent="0" algn="just">
              <a:buNone/>
            </a:pPr>
            <a:r>
              <a:rPr lang="cs-CZ" b="1" u="sng" dirty="0" smtClean="0"/>
              <a:t>8 </a:t>
            </a:r>
            <a:r>
              <a:rPr lang="cs-CZ" b="1" u="sng" dirty="0" err="1" smtClean="0"/>
              <a:t>Fichí</a:t>
            </a:r>
            <a:r>
              <a:rPr lang="cs-CZ" b="1" u="sng" dirty="0" smtClean="0"/>
              <a:t> – oblastí podpory: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Místní zemědělci – 1 mil. 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Zpracovatelé </a:t>
            </a:r>
            <a:r>
              <a:rPr lang="cs-CZ" dirty="0" err="1" smtClean="0">
                <a:solidFill>
                  <a:srgbClr val="983265"/>
                </a:solidFill>
              </a:rPr>
              <a:t>zeměděl</a:t>
            </a:r>
            <a:r>
              <a:rPr lang="cs-CZ" dirty="0" smtClean="0">
                <a:solidFill>
                  <a:srgbClr val="983265"/>
                </a:solidFill>
              </a:rPr>
              <a:t>. produktů - </a:t>
            </a:r>
            <a:r>
              <a:rPr lang="cs-CZ" dirty="0">
                <a:solidFill>
                  <a:srgbClr val="983265"/>
                </a:solidFill>
              </a:rPr>
              <a:t>1 </a:t>
            </a:r>
            <a:r>
              <a:rPr lang="cs-CZ" dirty="0" smtClean="0">
                <a:solidFill>
                  <a:srgbClr val="983265"/>
                </a:solidFill>
              </a:rPr>
              <a:t>mil. 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983265"/>
                </a:solidFill>
              </a:rPr>
              <a:t>Rozvoj lesnické infrastruktury </a:t>
            </a:r>
            <a:r>
              <a:rPr lang="cs-CZ" dirty="0" smtClean="0">
                <a:solidFill>
                  <a:srgbClr val="983265"/>
                </a:solidFill>
              </a:rPr>
              <a:t>– 1,860 mil. 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983265"/>
                </a:solidFill>
              </a:rPr>
              <a:t>Rozvoj zemědělské </a:t>
            </a:r>
            <a:r>
              <a:rPr lang="cs-CZ" dirty="0" smtClean="0">
                <a:solidFill>
                  <a:srgbClr val="983265"/>
                </a:solidFill>
              </a:rPr>
              <a:t>infrastruktury - </a:t>
            </a:r>
            <a:r>
              <a:rPr lang="cs-CZ" dirty="0">
                <a:solidFill>
                  <a:srgbClr val="983265"/>
                </a:solidFill>
              </a:rPr>
              <a:t>1 mil. </a:t>
            </a:r>
            <a:r>
              <a:rPr lang="cs-CZ" dirty="0" smtClean="0">
                <a:solidFill>
                  <a:srgbClr val="983265"/>
                </a:solidFill>
              </a:rPr>
              <a:t>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983265"/>
                </a:solidFill>
              </a:rPr>
              <a:t>Podpora nezemědělského </a:t>
            </a:r>
            <a:r>
              <a:rPr lang="cs-CZ" dirty="0" smtClean="0">
                <a:solidFill>
                  <a:srgbClr val="983265"/>
                </a:solidFill>
              </a:rPr>
              <a:t>podnikání – 5,1 mil. 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Infrastruktura </a:t>
            </a:r>
            <a:r>
              <a:rPr lang="cs-CZ" dirty="0">
                <a:solidFill>
                  <a:srgbClr val="983265"/>
                </a:solidFill>
              </a:rPr>
              <a:t>pro cestovní </a:t>
            </a:r>
            <a:r>
              <a:rPr lang="cs-CZ" dirty="0" smtClean="0">
                <a:solidFill>
                  <a:srgbClr val="983265"/>
                </a:solidFill>
              </a:rPr>
              <a:t>ruch – 1,395 mil. 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Podpora lesního </a:t>
            </a:r>
            <a:r>
              <a:rPr lang="cs-CZ" dirty="0">
                <a:solidFill>
                  <a:srgbClr val="983265"/>
                </a:solidFill>
              </a:rPr>
              <a:t>hospodářství </a:t>
            </a:r>
            <a:r>
              <a:rPr lang="cs-CZ" dirty="0" smtClean="0">
                <a:solidFill>
                  <a:srgbClr val="983265"/>
                </a:solidFill>
              </a:rPr>
              <a:t> - </a:t>
            </a:r>
            <a:r>
              <a:rPr lang="cs-CZ" dirty="0">
                <a:solidFill>
                  <a:srgbClr val="983265"/>
                </a:solidFill>
              </a:rPr>
              <a:t>1 mil. </a:t>
            </a:r>
            <a:r>
              <a:rPr lang="cs-CZ" dirty="0" smtClean="0">
                <a:solidFill>
                  <a:srgbClr val="983265"/>
                </a:solidFill>
              </a:rPr>
              <a:t>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Projekty spolupráce MAS – 0,588 mil. Kč</a:t>
            </a:r>
          </a:p>
          <a:p>
            <a:pPr algn="just"/>
            <a:endParaRPr lang="cs-CZ" dirty="0" smtClean="0">
              <a:solidFill>
                <a:srgbClr val="983265"/>
              </a:solidFill>
            </a:endParaRPr>
          </a:p>
          <a:p>
            <a:pPr algn="just"/>
            <a:endParaRPr lang="cs-CZ" dirty="0">
              <a:solidFill>
                <a:srgbClr val="983265"/>
              </a:solidFill>
            </a:endParaRPr>
          </a:p>
          <a:p>
            <a:pPr algn="just"/>
            <a:endParaRPr lang="cs-CZ" dirty="0" smtClean="0">
              <a:solidFill>
                <a:srgbClr val="983265"/>
              </a:solidFill>
            </a:endParaRPr>
          </a:p>
          <a:p>
            <a:pPr algn="just"/>
            <a:endParaRPr lang="cs-CZ" dirty="0" smtClean="0">
              <a:solidFill>
                <a:srgbClr val="983265"/>
              </a:solidFill>
            </a:endParaRPr>
          </a:p>
          <a:p>
            <a:pPr algn="just"/>
            <a:endParaRPr lang="cs-CZ" dirty="0" smtClean="0">
              <a:solidFill>
                <a:srgbClr val="983265"/>
              </a:solidFill>
            </a:endParaRPr>
          </a:p>
          <a:p>
            <a:pPr marL="0" lvl="0" indent="0" algn="just">
              <a:buNone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8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OP Zaměstnanost 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solidFill>
                  <a:srgbClr val="983265"/>
                </a:solidFill>
              </a:rPr>
              <a:t>Celková </a:t>
            </a:r>
            <a:r>
              <a:rPr lang="cs-CZ" dirty="0" smtClean="0">
                <a:solidFill>
                  <a:srgbClr val="983265"/>
                </a:solidFill>
              </a:rPr>
              <a:t>alokace –</a:t>
            </a:r>
            <a:r>
              <a:rPr lang="cs-CZ" dirty="0">
                <a:solidFill>
                  <a:srgbClr val="983265"/>
                </a:solidFill>
              </a:rPr>
              <a:t> horní limit </a:t>
            </a:r>
            <a:r>
              <a:rPr lang="cs-CZ" dirty="0"/>
              <a:t>14,599  mil. Kč</a:t>
            </a:r>
          </a:p>
          <a:p>
            <a:pPr marL="0" indent="0" algn="just">
              <a:buNone/>
            </a:pPr>
            <a:r>
              <a:rPr lang="cs-CZ" b="1" u="sng" dirty="0"/>
              <a:t>4 </a:t>
            </a:r>
            <a:r>
              <a:rPr lang="cs-CZ" b="1" u="sng" dirty="0" smtClean="0"/>
              <a:t>opatření (aktivity): </a:t>
            </a:r>
            <a:endParaRPr lang="cs-CZ" b="1" u="sng" dirty="0"/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983265"/>
                </a:solidFill>
              </a:rPr>
              <a:t>Zvyšování zaměstnanosti a rozvoj lidských zdrojů -  </a:t>
            </a:r>
            <a:r>
              <a:rPr lang="cs-CZ" dirty="0" smtClean="0">
                <a:solidFill>
                  <a:srgbClr val="983265"/>
                </a:solidFill>
              </a:rPr>
              <a:t>2,18985 </a:t>
            </a:r>
            <a:r>
              <a:rPr lang="cs-CZ" dirty="0">
                <a:solidFill>
                  <a:srgbClr val="983265"/>
                </a:solidFill>
              </a:rPr>
              <a:t>mil. 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983265"/>
                </a:solidFill>
              </a:rPr>
              <a:t>Kvalitní </a:t>
            </a:r>
            <a:r>
              <a:rPr lang="cs-CZ" dirty="0" smtClean="0">
                <a:solidFill>
                  <a:srgbClr val="983265"/>
                </a:solidFill>
              </a:rPr>
              <a:t>služby </a:t>
            </a:r>
            <a:r>
              <a:rPr lang="cs-CZ" dirty="0">
                <a:solidFill>
                  <a:srgbClr val="983265"/>
                </a:solidFill>
              </a:rPr>
              <a:t>pro sociální začleňování </a:t>
            </a:r>
            <a:r>
              <a:rPr lang="cs-CZ" dirty="0" smtClean="0">
                <a:solidFill>
                  <a:srgbClr val="983265"/>
                </a:solidFill>
              </a:rPr>
              <a:t>– 4,3797 </a:t>
            </a:r>
            <a:r>
              <a:rPr lang="cs-CZ" dirty="0">
                <a:solidFill>
                  <a:srgbClr val="983265"/>
                </a:solidFill>
              </a:rPr>
              <a:t>mil. 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983265"/>
                </a:solidFill>
              </a:rPr>
              <a:t>Podpora prorodinných opatření </a:t>
            </a:r>
            <a:r>
              <a:rPr lang="cs-CZ" dirty="0" smtClean="0">
                <a:solidFill>
                  <a:srgbClr val="983265"/>
                </a:solidFill>
              </a:rPr>
              <a:t>– 2,18985 </a:t>
            </a:r>
            <a:r>
              <a:rPr lang="cs-CZ" dirty="0">
                <a:solidFill>
                  <a:srgbClr val="983265"/>
                </a:solidFill>
              </a:rPr>
              <a:t>mil. </a:t>
            </a:r>
            <a:r>
              <a:rPr lang="cs-CZ" dirty="0" smtClean="0">
                <a:solidFill>
                  <a:srgbClr val="983265"/>
                </a:solidFill>
              </a:rPr>
              <a:t>Kč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Podpora činnosti sociálních </a:t>
            </a:r>
            <a:r>
              <a:rPr lang="cs-CZ" dirty="0" smtClean="0">
                <a:solidFill>
                  <a:srgbClr val="FF0000"/>
                </a:solidFill>
              </a:rPr>
              <a:t>podniků – 5,8396 </a:t>
            </a:r>
            <a:r>
              <a:rPr lang="cs-CZ" dirty="0">
                <a:solidFill>
                  <a:srgbClr val="FF0000"/>
                </a:solidFill>
              </a:rPr>
              <a:t>mil. Kč</a:t>
            </a:r>
          </a:p>
          <a:p>
            <a:pPr marL="0" indent="0" algn="just">
              <a:buNone/>
            </a:pPr>
            <a:endParaRPr lang="cs-CZ" dirty="0">
              <a:solidFill>
                <a:srgbClr val="983265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rgbClr val="983265"/>
              </a:solidFill>
            </a:endParaRPr>
          </a:p>
          <a:p>
            <a:pPr marL="0" lvl="0" indent="0" algn="just">
              <a:buNone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6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IROP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3400" dirty="0">
                <a:solidFill>
                  <a:srgbClr val="983265"/>
                </a:solidFill>
              </a:rPr>
              <a:t>Celková alokace</a:t>
            </a:r>
            <a:r>
              <a:rPr lang="cs-CZ" sz="3400" dirty="0" smtClean="0">
                <a:solidFill>
                  <a:srgbClr val="983265"/>
                </a:solidFill>
              </a:rPr>
              <a:t> - </a:t>
            </a:r>
            <a:r>
              <a:rPr lang="cs-CZ" sz="3400" dirty="0"/>
              <a:t>23,323  </a:t>
            </a:r>
            <a:r>
              <a:rPr lang="cs-CZ" sz="3400" dirty="0" smtClean="0"/>
              <a:t>mil. Kč</a:t>
            </a:r>
          </a:p>
          <a:p>
            <a:pPr marL="0" lvl="0" indent="0" algn="just">
              <a:buNone/>
            </a:pPr>
            <a:r>
              <a:rPr lang="cs-CZ" sz="3400" b="1" u="sng" dirty="0" smtClean="0"/>
              <a:t>7 opatření: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400" dirty="0">
                <a:solidFill>
                  <a:srgbClr val="983265"/>
                </a:solidFill>
              </a:rPr>
              <a:t>Podpora bezpečnosti a využívání nemotorové </a:t>
            </a:r>
            <a:r>
              <a:rPr lang="cs-CZ" sz="3400" dirty="0" smtClean="0">
                <a:solidFill>
                  <a:srgbClr val="983265"/>
                </a:solidFill>
              </a:rPr>
              <a:t>dopravy – 6 mil. Kč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400" dirty="0">
                <a:solidFill>
                  <a:srgbClr val="983265"/>
                </a:solidFill>
              </a:rPr>
              <a:t>Podpora sociálního bydlení a infrastruktury služeb pro sociální </a:t>
            </a:r>
            <a:r>
              <a:rPr lang="cs-CZ" sz="3400" dirty="0" smtClean="0">
                <a:solidFill>
                  <a:srgbClr val="983265"/>
                </a:solidFill>
              </a:rPr>
              <a:t>inkluzi – 8 mil. Kč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400" dirty="0">
                <a:solidFill>
                  <a:srgbClr val="FF0000"/>
                </a:solidFill>
              </a:rPr>
              <a:t>Investice do infrastruktury a vybavení nových i stávajících sociálních </a:t>
            </a:r>
            <a:r>
              <a:rPr lang="cs-CZ" sz="3400" dirty="0" smtClean="0">
                <a:solidFill>
                  <a:srgbClr val="FF0000"/>
                </a:solidFill>
              </a:rPr>
              <a:t>podniků – </a:t>
            </a:r>
            <a:r>
              <a:rPr lang="cs-CZ" sz="3400" dirty="0">
                <a:solidFill>
                  <a:srgbClr val="FF0000"/>
                </a:solidFill>
              </a:rPr>
              <a:t>1,321 mil. </a:t>
            </a:r>
            <a:r>
              <a:rPr lang="cs-CZ" sz="3400" dirty="0" smtClean="0">
                <a:solidFill>
                  <a:srgbClr val="FF0000"/>
                </a:solidFill>
              </a:rPr>
              <a:t>Kč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400" dirty="0">
                <a:solidFill>
                  <a:srgbClr val="983265"/>
                </a:solidFill>
              </a:rPr>
              <a:t>Podpora dostupnosti kvalitních zdravotnických </a:t>
            </a:r>
            <a:r>
              <a:rPr lang="cs-CZ" sz="3400" dirty="0" smtClean="0">
                <a:solidFill>
                  <a:srgbClr val="983265"/>
                </a:solidFill>
              </a:rPr>
              <a:t>služeb – 1 mil. Kč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400" dirty="0">
                <a:solidFill>
                  <a:srgbClr val="983265"/>
                </a:solidFill>
              </a:rPr>
              <a:t>Podpora kapacit a kvality škol všech </a:t>
            </a:r>
            <a:r>
              <a:rPr lang="cs-CZ" sz="3400" dirty="0" smtClean="0">
                <a:solidFill>
                  <a:srgbClr val="983265"/>
                </a:solidFill>
              </a:rPr>
              <a:t>stupňů – 3,5 mil. Kč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400" dirty="0">
                <a:solidFill>
                  <a:srgbClr val="983265"/>
                </a:solidFill>
              </a:rPr>
              <a:t>Investice do revitalizace </a:t>
            </a:r>
            <a:r>
              <a:rPr lang="cs-CZ" sz="3400" dirty="0" smtClean="0">
                <a:solidFill>
                  <a:srgbClr val="983265"/>
                </a:solidFill>
              </a:rPr>
              <a:t>památek – 3 mil. Kč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sz="3400" dirty="0">
                <a:solidFill>
                  <a:srgbClr val="983265"/>
                </a:solidFill>
              </a:rPr>
              <a:t>Zvyšování efektivity veřejné </a:t>
            </a:r>
            <a:r>
              <a:rPr lang="cs-CZ" sz="3400" dirty="0" smtClean="0">
                <a:solidFill>
                  <a:srgbClr val="983265"/>
                </a:solidFill>
              </a:rPr>
              <a:t>správy – 0,526 mil. Kč</a:t>
            </a: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3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Výzva v MAS předpoklad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algn="just"/>
            <a:r>
              <a:rPr lang="cs-CZ" sz="3400" dirty="0" smtClean="0">
                <a:solidFill>
                  <a:srgbClr val="983265"/>
                </a:solidFill>
              </a:rPr>
              <a:t>Vyhlášení prvních výzev – předpoklad jaro 2017</a:t>
            </a:r>
          </a:p>
          <a:p>
            <a:pPr algn="just"/>
            <a:r>
              <a:rPr lang="cs-CZ" sz="3400" dirty="0" smtClean="0">
                <a:solidFill>
                  <a:srgbClr val="983265"/>
                </a:solidFill>
              </a:rPr>
              <a:t>PRV – jaro 2017 - podpora podnikatelů</a:t>
            </a:r>
          </a:p>
          <a:p>
            <a:pPr algn="just"/>
            <a:r>
              <a:rPr lang="cs-CZ" sz="3400" dirty="0" smtClean="0">
                <a:solidFill>
                  <a:srgbClr val="983265"/>
                </a:solidFill>
              </a:rPr>
              <a:t>IROP – jaro 2017 – dokumenty územního rozvoje a památky</a:t>
            </a:r>
          </a:p>
          <a:p>
            <a:pPr algn="just"/>
            <a:r>
              <a:rPr lang="cs-CZ" sz="3400" dirty="0" smtClean="0">
                <a:solidFill>
                  <a:srgbClr val="FF0000"/>
                </a:solidFill>
              </a:rPr>
              <a:t>IROP – sociální podnikání léto 2017</a:t>
            </a:r>
          </a:p>
          <a:p>
            <a:pPr algn="just"/>
            <a:r>
              <a:rPr lang="cs-CZ" sz="3400" dirty="0" smtClean="0">
                <a:solidFill>
                  <a:srgbClr val="FF0000"/>
                </a:solidFill>
              </a:rPr>
              <a:t>OPZ – sociální podnikání podzim 2017</a:t>
            </a:r>
            <a:endParaRPr lang="cs-CZ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7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Děkuji za pozornost!</a:t>
            </a:r>
          </a:p>
          <a:p>
            <a:pPr marL="0" indent="0" algn="ctr">
              <a:buNone/>
            </a:pPr>
            <a:endParaRPr lang="cs-CZ" sz="3400" dirty="0">
              <a:solidFill>
                <a:srgbClr val="983265"/>
              </a:solidFill>
            </a:endParaRPr>
          </a:p>
          <a:p>
            <a:pPr marL="0" indent="0" algn="ctr">
              <a:buNone/>
            </a:pPr>
            <a:r>
              <a:rPr lang="cs-CZ" sz="3400" dirty="0" smtClean="0">
                <a:solidFill>
                  <a:srgbClr val="983265"/>
                </a:solidFill>
              </a:rPr>
              <a:t>Mgr. Pavel </a:t>
            </a:r>
            <a:r>
              <a:rPr lang="cs-CZ" sz="3400" dirty="0" err="1" smtClean="0">
                <a:solidFill>
                  <a:srgbClr val="983265"/>
                </a:solidFill>
              </a:rPr>
              <a:t>Hrala</a:t>
            </a:r>
            <a:endParaRPr lang="cs-CZ" sz="3400" dirty="0" smtClean="0">
              <a:solidFill>
                <a:srgbClr val="983265"/>
              </a:solidFill>
            </a:endParaRP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983265"/>
                </a:solidFill>
                <a:hlinkClick r:id="rId2"/>
              </a:rPr>
              <a:t>www.humpolecko.cz</a:t>
            </a:r>
            <a:r>
              <a:rPr lang="cs-CZ" sz="2800" dirty="0" smtClean="0">
                <a:solidFill>
                  <a:srgbClr val="98326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983265"/>
                </a:solidFill>
                <a:hlinkClick r:id="rId3"/>
              </a:rPr>
              <a:t>info@humpolecko.cz</a:t>
            </a:r>
            <a:r>
              <a:rPr lang="cs-CZ" sz="2800" dirty="0" smtClean="0">
                <a:solidFill>
                  <a:srgbClr val="983265"/>
                </a:solidFill>
              </a:rPr>
              <a:t> </a:t>
            </a:r>
            <a:endParaRPr lang="cs-CZ" sz="2800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4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Představení MAS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dirty="0" smtClean="0">
                <a:solidFill>
                  <a:srgbClr val="983265"/>
                </a:solidFill>
              </a:rPr>
              <a:t>Občanské sdružení založeno 16.12.2004 – 15 členů, v roce 2016 má 26 členů, první předseda Roman </a:t>
            </a:r>
            <a:r>
              <a:rPr lang="cs-CZ" dirty="0" err="1" smtClean="0">
                <a:solidFill>
                  <a:srgbClr val="983265"/>
                </a:solidFill>
              </a:rPr>
              <a:t>Brzoň</a:t>
            </a:r>
            <a:r>
              <a:rPr lang="cs-CZ" dirty="0" smtClean="0">
                <a:solidFill>
                  <a:srgbClr val="983265"/>
                </a:solidFill>
              </a:rPr>
              <a:t>, místopředseda Vít Skála, PTL, s.r.o., současný předseda Josef Jirků – ZUŠ G. Mahlera Humpolec,</a:t>
            </a:r>
          </a:p>
          <a:p>
            <a:pPr marL="0" lvl="0" indent="0">
              <a:buNone/>
            </a:pPr>
            <a:r>
              <a:rPr lang="cs-CZ" dirty="0" smtClean="0"/>
              <a:t>Území MAS: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ORP Humpolec – 25 obcí: </a:t>
            </a:r>
            <a:r>
              <a:rPr lang="cs-CZ" dirty="0"/>
              <a:t>Budíkov, Bystrá, Čejov, Hojanovice, Horní </a:t>
            </a:r>
            <a:r>
              <a:rPr lang="cs-CZ" dirty="0" err="1"/>
              <a:t>Rápotice</a:t>
            </a:r>
            <a:r>
              <a:rPr lang="cs-CZ" dirty="0"/>
              <a:t>, Hořice, město Humpolec, Ježov, Jiřice, Kaliště, Kejžlice, Koberovice, Komorovice, Mladé </a:t>
            </a:r>
            <a:r>
              <a:rPr lang="cs-CZ" dirty="0" err="1"/>
              <a:t>Bříště</a:t>
            </a:r>
            <a:r>
              <a:rPr lang="cs-CZ" dirty="0"/>
              <a:t>, Mysletín, Píšť, Proseč, Řečice, Sedlice, Senožaty, Staré </a:t>
            </a:r>
            <a:r>
              <a:rPr lang="cs-CZ" dirty="0" err="1"/>
              <a:t>Bříště</a:t>
            </a:r>
            <a:r>
              <a:rPr lang="cs-CZ" dirty="0"/>
              <a:t>, Syrov, Vojslavice, Vystrkov a Želiv</a:t>
            </a:r>
            <a:r>
              <a:rPr lang="cs-CZ" dirty="0" smtClean="0"/>
              <a:t>.</a:t>
            </a: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579296" cy="6067060"/>
          </a:xfrm>
        </p:spPr>
      </p:pic>
    </p:spTree>
    <p:extLst>
      <p:ext uri="{BB962C8B-B14F-4D97-AF65-F5344CB8AC3E}">
        <p14:creationId xmlns:p14="http://schemas.microsoft.com/office/powerpoint/2010/main" val="29131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4" y="928487"/>
            <a:ext cx="6614256" cy="6166465"/>
          </a:xfrm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9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5" y="620688"/>
            <a:ext cx="8554550" cy="604867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5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Představení MAS projekty: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Zpracování </a:t>
            </a:r>
            <a:r>
              <a:rPr lang="cs-CZ" dirty="0">
                <a:solidFill>
                  <a:srgbClr val="983265"/>
                </a:solidFill>
              </a:rPr>
              <a:t>rozvojové </a:t>
            </a:r>
            <a:r>
              <a:rPr lang="cs-CZ" dirty="0" smtClean="0">
                <a:solidFill>
                  <a:srgbClr val="983265"/>
                </a:solidFill>
              </a:rPr>
              <a:t>strategie v letech 2005-2006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rgbClr val="983265"/>
                </a:solidFill>
              </a:rPr>
              <a:t>LEADER </a:t>
            </a:r>
            <a:r>
              <a:rPr lang="cs-CZ" dirty="0" smtClean="0">
                <a:solidFill>
                  <a:srgbClr val="983265"/>
                </a:solidFill>
              </a:rPr>
              <a:t>ČR – 2007 </a:t>
            </a:r>
            <a:r>
              <a:rPr lang="pt-BR" dirty="0">
                <a:solidFill>
                  <a:srgbClr val="983265"/>
                </a:solidFill>
              </a:rPr>
              <a:t>celkem 24 MAS v </a:t>
            </a:r>
            <a:r>
              <a:rPr lang="cs-CZ" dirty="0" smtClean="0">
                <a:solidFill>
                  <a:srgbClr val="983265"/>
                </a:solidFill>
              </a:rPr>
              <a:t>ČR</a:t>
            </a:r>
            <a:r>
              <a:rPr lang="cs-CZ" dirty="0">
                <a:solidFill>
                  <a:srgbClr val="983265"/>
                </a:solidFill>
              </a:rPr>
              <a:t>, </a:t>
            </a:r>
            <a:r>
              <a:rPr lang="cs-CZ" dirty="0" smtClean="0">
                <a:solidFill>
                  <a:srgbClr val="983265"/>
                </a:solidFill>
              </a:rPr>
              <a:t>podpořila projekty v území </a:t>
            </a:r>
            <a:r>
              <a:rPr lang="cs-CZ" dirty="0" err="1" smtClean="0">
                <a:solidFill>
                  <a:srgbClr val="983265"/>
                </a:solidFill>
              </a:rPr>
              <a:t>Humpolecka</a:t>
            </a:r>
            <a:r>
              <a:rPr lang="cs-CZ" dirty="0" smtClean="0">
                <a:solidFill>
                  <a:srgbClr val="983265"/>
                </a:solidFill>
              </a:rPr>
              <a:t> úhrnné </a:t>
            </a:r>
            <a:r>
              <a:rPr lang="cs-CZ" dirty="0">
                <a:solidFill>
                  <a:srgbClr val="983265"/>
                </a:solidFill>
              </a:rPr>
              <a:t>výši 2 310 </a:t>
            </a:r>
            <a:r>
              <a:rPr lang="cs-CZ" dirty="0" smtClean="0">
                <a:solidFill>
                  <a:srgbClr val="983265"/>
                </a:solidFill>
              </a:rPr>
              <a:t>000,- Kč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>
                <a:solidFill>
                  <a:srgbClr val="983265"/>
                </a:solidFill>
              </a:rPr>
              <a:t>Stezka poznání – rok 2012 </a:t>
            </a:r>
            <a:r>
              <a:rPr lang="cs-CZ" dirty="0">
                <a:solidFill>
                  <a:srgbClr val="983265"/>
                </a:solidFill>
              </a:rPr>
              <a:t>projekt spolupráce 3 MAS Královská stezka a Podhůří Železných </a:t>
            </a:r>
            <a:r>
              <a:rPr lang="cs-CZ" dirty="0" smtClean="0">
                <a:solidFill>
                  <a:srgbClr val="983265"/>
                </a:solidFill>
              </a:rPr>
              <a:t>hor. Vytvořena naučná stezka o délce 130 km. </a:t>
            </a:r>
          </a:p>
          <a:p>
            <a:pPr marL="514350" lvl="0" indent="-514350">
              <a:buFont typeface="+mj-lt"/>
              <a:buAutoNum type="arabicPeriod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0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-1251520"/>
            <a:ext cx="6696744" cy="87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Představení MAS projekty: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cs-CZ" dirty="0" smtClean="0">
                <a:solidFill>
                  <a:srgbClr val="983265"/>
                </a:solidFill>
              </a:rPr>
              <a:t>PRV Získávání dovedností – 2013 profesionalizace MAS a začátek tvorby nové strategie, přijato 6 nových členů MAS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cs-CZ" dirty="0" smtClean="0">
                <a:solidFill>
                  <a:srgbClr val="983265"/>
                </a:solidFill>
              </a:rPr>
              <a:t>OPTP – 2014 vytvořena nová integrovaná strategie území, přijat další zaměstnanec 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cs-CZ" dirty="0" smtClean="0">
                <a:solidFill>
                  <a:srgbClr val="983265"/>
                </a:solidFill>
              </a:rPr>
              <a:t>Síť </a:t>
            </a:r>
            <a:r>
              <a:rPr lang="cs-CZ" dirty="0">
                <a:solidFill>
                  <a:srgbClr val="983265"/>
                </a:solidFill>
              </a:rPr>
              <a:t>dalšího vzdělávání na </a:t>
            </a:r>
            <a:r>
              <a:rPr lang="cs-CZ" dirty="0" smtClean="0">
                <a:solidFill>
                  <a:srgbClr val="983265"/>
                </a:solidFill>
              </a:rPr>
              <a:t>venkově – kurzy pro obyvatele venkova v obcích Jiřice a Želiv. 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cs-CZ" dirty="0" smtClean="0">
                <a:solidFill>
                  <a:srgbClr val="983265"/>
                </a:solidFill>
              </a:rPr>
              <a:t>MAS jako nástroj spolupráce obcí </a:t>
            </a:r>
            <a:r>
              <a:rPr lang="cs-CZ" dirty="0">
                <a:solidFill>
                  <a:srgbClr val="983265"/>
                </a:solidFill>
              </a:rPr>
              <a:t>- </a:t>
            </a:r>
            <a:r>
              <a:rPr lang="cs-CZ" dirty="0" smtClean="0">
                <a:solidFill>
                  <a:srgbClr val="983265"/>
                </a:solidFill>
              </a:rPr>
              <a:t>podpořit </a:t>
            </a:r>
            <a:r>
              <a:rPr lang="cs-CZ" dirty="0">
                <a:solidFill>
                  <a:srgbClr val="983265"/>
                </a:solidFill>
              </a:rPr>
              <a:t>spolupráci obcí a zvýšit kvalitu a efektivitu výkonu veřejné správy s využitím platforem MAS.</a:t>
            </a: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r>
              <a:rPr lang="cs-CZ" dirty="0" smtClean="0">
                <a:solidFill>
                  <a:srgbClr val="983265"/>
                </a:solidFill>
              </a:rPr>
              <a:t>Získání 2015 Osvědčení o splnění standardů MAS a možnost předložení strategie MAS na MMR</a:t>
            </a: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3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Strategie (SCLLD) MAS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rgbClr val="983265"/>
                </a:solidFill>
              </a:rPr>
              <a:t>Strategie komunitně vedeného místního rozvoje pro území MAS  Společnost pro rozvoj </a:t>
            </a:r>
            <a:r>
              <a:rPr lang="cs-CZ" dirty="0" err="1" smtClean="0">
                <a:solidFill>
                  <a:srgbClr val="983265"/>
                </a:solidFill>
              </a:rPr>
              <a:t>Humpolecka</a:t>
            </a:r>
            <a:endParaRPr lang="cs-CZ" dirty="0" smtClean="0">
              <a:solidFill>
                <a:srgbClr val="983265"/>
              </a:solidFill>
            </a:endParaRPr>
          </a:p>
          <a:p>
            <a:pPr algn="just"/>
            <a:r>
              <a:rPr lang="cs-CZ" dirty="0" smtClean="0">
                <a:solidFill>
                  <a:srgbClr val="983265"/>
                </a:solidFill>
              </a:rPr>
              <a:t>Nástroj pro podporu projektů v území MAS</a:t>
            </a:r>
          </a:p>
          <a:p>
            <a:pPr algn="just"/>
            <a:r>
              <a:rPr lang="cs-CZ" dirty="0" smtClean="0">
                <a:solidFill>
                  <a:srgbClr val="983265"/>
                </a:solidFill>
              </a:rPr>
              <a:t>SCLLD se začne realizovat v roce 2017, nyní je hodnocena MMR</a:t>
            </a:r>
          </a:p>
          <a:p>
            <a:pPr algn="just"/>
            <a:r>
              <a:rPr lang="cs-CZ" dirty="0" smtClean="0">
                <a:solidFill>
                  <a:srgbClr val="983265"/>
                </a:solidFill>
              </a:rPr>
              <a:t>Ke stažení na </a:t>
            </a:r>
            <a:r>
              <a:rPr lang="cs-CZ" dirty="0" smtClean="0">
                <a:solidFill>
                  <a:srgbClr val="983265"/>
                </a:solidFill>
                <a:hlinkClick r:id="rId2"/>
              </a:rPr>
              <a:t>www.humpolecko.cz</a:t>
            </a:r>
            <a:r>
              <a:rPr lang="cs-CZ" dirty="0" smtClean="0">
                <a:solidFill>
                  <a:srgbClr val="983265"/>
                </a:solidFill>
              </a:rPr>
              <a:t> záložka Strategie rozvoje </a:t>
            </a:r>
          </a:p>
          <a:p>
            <a:pPr marL="0" lvl="0" indent="0" algn="just">
              <a:buNone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pPr marL="514350" lvl="0" indent="-514350">
              <a:buFont typeface="+mj-lt"/>
              <a:buAutoNum type="arabicPeriod" startAt="4"/>
            </a:pPr>
            <a:endParaRPr lang="cs-CZ" dirty="0" smtClean="0">
              <a:solidFill>
                <a:srgbClr val="983265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3096343" cy="720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592</Words>
  <Application>Microsoft Office PowerPoint</Application>
  <PresentationFormat>Předvádění na obrazovce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Podpora sociálního podnikání v MAS Společnost pro rozvoj Humpolecka </vt:lpstr>
      <vt:lpstr> Představení MAS</vt:lpstr>
      <vt:lpstr>Prezentace aplikace PowerPoint</vt:lpstr>
      <vt:lpstr>Prezentace aplikace PowerPoint</vt:lpstr>
      <vt:lpstr> </vt:lpstr>
      <vt:lpstr> Představení MAS projekty:</vt:lpstr>
      <vt:lpstr>Prezentace aplikace PowerPoint</vt:lpstr>
      <vt:lpstr> Představení MAS projekty:</vt:lpstr>
      <vt:lpstr> Strategie (SCLLD) MAS</vt:lpstr>
      <vt:lpstr> Strategie (SCLLD) MAS</vt:lpstr>
      <vt:lpstr> Program rozvoje venkova</vt:lpstr>
      <vt:lpstr> OP Zaměstnanost </vt:lpstr>
      <vt:lpstr> IROP</vt:lpstr>
      <vt:lpstr> Výzva v MAS předpoklad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Jednání Valné hromady Společnost pro rozvoj Humpolecka</dc:title>
  <dc:creator>Pavlish</dc:creator>
  <cp:lastModifiedBy>Humpolecko</cp:lastModifiedBy>
  <cp:revision>81</cp:revision>
  <dcterms:created xsi:type="dcterms:W3CDTF">2014-11-22T12:07:11Z</dcterms:created>
  <dcterms:modified xsi:type="dcterms:W3CDTF">2016-11-02T16:34:34Z</dcterms:modified>
</cp:coreProperties>
</file>