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1"/>
  </p:sldMasterIdLst>
  <p:notesMasterIdLst>
    <p:notesMasterId r:id="rId30"/>
  </p:notesMasterIdLst>
  <p:handoutMasterIdLst>
    <p:handoutMasterId r:id="rId31"/>
  </p:handoutMasterIdLst>
  <p:sldIdLst>
    <p:sldId id="277" r:id="rId2"/>
    <p:sldId id="464" r:id="rId3"/>
    <p:sldId id="379" r:id="rId4"/>
    <p:sldId id="465" r:id="rId5"/>
    <p:sldId id="415" r:id="rId6"/>
    <p:sldId id="459" r:id="rId7"/>
    <p:sldId id="460" r:id="rId8"/>
    <p:sldId id="461" r:id="rId9"/>
    <p:sldId id="462" r:id="rId10"/>
    <p:sldId id="463" r:id="rId11"/>
    <p:sldId id="467" r:id="rId12"/>
    <p:sldId id="432" r:id="rId13"/>
    <p:sldId id="447" r:id="rId14"/>
    <p:sldId id="448" r:id="rId15"/>
    <p:sldId id="433" r:id="rId16"/>
    <p:sldId id="455" r:id="rId17"/>
    <p:sldId id="456" r:id="rId18"/>
    <p:sldId id="457" r:id="rId19"/>
    <p:sldId id="434" r:id="rId20"/>
    <p:sldId id="435" r:id="rId21"/>
    <p:sldId id="436" r:id="rId22"/>
    <p:sldId id="437" r:id="rId23"/>
    <p:sldId id="438" r:id="rId24"/>
    <p:sldId id="439" r:id="rId25"/>
    <p:sldId id="440" r:id="rId26"/>
    <p:sldId id="441" r:id="rId27"/>
    <p:sldId id="442" r:id="rId28"/>
    <p:sldId id="446" r:id="rId2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9499" autoAdjust="0"/>
  </p:normalViewPr>
  <p:slideViewPr>
    <p:cSldViewPr showGuides="1">
      <p:cViewPr varScale="1">
        <p:scale>
          <a:sx n="58" d="100"/>
          <a:sy n="58" d="100"/>
        </p:scale>
        <p:origin x="78" y="25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633409894299608E-3"/>
          <c:y val="9.5200570807447815E-2"/>
          <c:w val="0.53943186748974525"/>
          <c:h val="0.752004844807033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261 negativně vyhodnocených žádostí</c:v>
                </c:pt>
              </c:strCache>
            </c:strRef>
          </c:tx>
          <c:explosion val="25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1BD-44F2-87FE-FE0C375E62C8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1BD-44F2-87FE-FE0C375E62C8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1BD-44F2-87FE-FE0C375E62C8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1BD-44F2-87FE-FE0C375E62C8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1BD-44F2-87FE-FE0C375E62C8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1BD-44F2-87FE-FE0C375E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List1!$A$2:$A$7</c:f>
              <c:strCache>
                <c:ptCount val="6"/>
                <c:pt idx="0">
                  <c:v>nesoulad s výzvou – nová podnikatelská  aktivita - 45</c:v>
                </c:pt>
                <c:pt idx="1">
                  <c:v>nevyhovující administrativní kapacita - 114</c:v>
                </c:pt>
                <c:pt idx="2">
                  <c:v>absence sociálního principu - 38</c:v>
                </c:pt>
                <c:pt idx="3">
                  <c:v>absence ekonomického principu - 30</c:v>
                </c:pt>
                <c:pt idx="4">
                  <c:v>absence projektového řízení - 2</c:v>
                </c:pt>
                <c:pt idx="5">
                  <c:v>žádosti nenaplňující parametry výzvy, projektu a podniku - 32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45</c:v>
                </c:pt>
                <c:pt idx="1">
                  <c:v>114</c:v>
                </c:pt>
                <c:pt idx="2">
                  <c:v>38</c:v>
                </c:pt>
                <c:pt idx="3">
                  <c:v>30</c:v>
                </c:pt>
                <c:pt idx="4">
                  <c:v>2</c:v>
                </c:pt>
                <c:pt idx="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1BD-44F2-87FE-FE0C375E6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2438937781558381"/>
          <c:y val="8.5765722439404557E-2"/>
          <c:w val="0.47561062218441619"/>
          <c:h val="0.886005667903098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F32D18B7-3C0B-4540-B18A-DB6256BEACFC}" type="datetimeFigureOut">
              <a:rPr lang="cs-CZ" smtClean="0"/>
              <a:t>3. 11. 2016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63E3E32E-49E3-4216-B73A-EA0CDEE762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0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3. 11. 2016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4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1) Mimo CS – ti, kteří zajišťují specifickou</a:t>
            </a:r>
            <a:r>
              <a:rPr lang="cs-CZ" baseline="0" dirty="0" smtClean="0"/>
              <a:t> podporu CS, marketing podniku a řízení podniku – prokazují potřebnou kvalifikaci nebo praxi (při kontrole na místě).</a:t>
            </a:r>
            <a:endParaRPr lang="cs-CZ" dirty="0" smtClean="0"/>
          </a:p>
          <a:p>
            <a:r>
              <a:rPr lang="cs-CZ" dirty="0" smtClean="0"/>
              <a:t>2) Vzdělávání</a:t>
            </a:r>
            <a:r>
              <a:rPr lang="cs-CZ" baseline="0" dirty="0" smtClean="0"/>
              <a:t> RT – kurzy pro zefektivnění práce s cílovou skupinou nebo kurzy zaměřené na rozvoj kompetencí v řízení podniku (řízení </a:t>
            </a:r>
            <a:r>
              <a:rPr lang="cs-CZ" baseline="0" dirty="0" err="1" smtClean="0"/>
              <a:t>gastroprovozu</a:t>
            </a:r>
            <a:r>
              <a:rPr lang="cs-CZ" baseline="0" dirty="0" smtClean="0"/>
              <a:t>, obchodní dovednosti, marketing). Nelze hradit rekvalifikační, počítačové a jazykové kurzy pro CS (ty jsou podporovány v rámci jiných výzev a OP).</a:t>
            </a:r>
          </a:p>
          <a:p>
            <a:r>
              <a:rPr lang="cs-CZ" baseline="0" dirty="0" smtClean="0"/>
              <a:t>Vzdělávání zaměstnanců z CS – zvyšování kvalifikace a jejich odbornosti, tzn. zlepšení postavení na trhu práce.</a:t>
            </a:r>
          </a:p>
          <a:p>
            <a:r>
              <a:rPr lang="cs-CZ" baseline="0" dirty="0" smtClean="0"/>
              <a:t>Vzdělávání zaměstnanců RT v případě, že přímo pracují s cílovými osobami – psycholog, vedoucí CS, pracovník supervize a marketingový pracovník. Na základě absolvovaných kurzů musí dojít ke zvýšení efektivity práce s CS. </a:t>
            </a:r>
          </a:p>
          <a:p>
            <a:r>
              <a:rPr lang="cs-CZ" baseline="0" dirty="0" smtClean="0"/>
              <a:t>3) Kampaně na podporu prodeje, reklama. </a:t>
            </a:r>
          </a:p>
          <a:p>
            <a:r>
              <a:rPr lang="cs-CZ" baseline="0" dirty="0" smtClean="0"/>
              <a:t>4) Kromě prokazování naplňování principů SP i spolupráce s evaluátorem ŘO, výzkumy atd. takže počítat s tím ve výši úvazků RT (min 1% rozpočtu)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4661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Datum vzniku nákladu</a:t>
            </a:r>
            <a:r>
              <a:rPr lang="cs-CZ" baseline="0" dirty="0" smtClean="0"/>
              <a:t> musí spadat do období realizace projektu.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875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>
                <a:solidFill>
                  <a:srgbClr val="FF0000"/>
                </a:solidFill>
              </a:rPr>
              <a:t>Více viz samostatný blok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705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598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0937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0937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007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841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baseline="0" dirty="0" smtClean="0"/>
              <a:t>OSVČ se zaměstnanci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aseline="0" dirty="0" smtClean="0"/>
          </a:p>
          <a:p>
            <a:pPr marL="171450" indent="-171450">
              <a:buFontTx/>
              <a:buChar char="-"/>
            </a:pPr>
            <a:r>
              <a:rPr lang="cs-CZ" baseline="0" dirty="0" smtClean="0"/>
              <a:t>Obchodní korporace – s.r.o., </a:t>
            </a:r>
            <a:r>
              <a:rPr lang="cs-CZ" baseline="0" dirty="0" err="1" smtClean="0"/>
              <a:t>veř.obch.spol</a:t>
            </a:r>
            <a:r>
              <a:rPr lang="cs-CZ" baseline="0" dirty="0" smtClean="0"/>
              <a:t>., komand. spol., a.s., evropské společenství, družstva, evropské hospodářské zájmové sdružení</a:t>
            </a:r>
          </a:p>
          <a:p>
            <a:pPr marL="0" indent="0">
              <a:buFontTx/>
              <a:buNone/>
            </a:pPr>
            <a:endParaRPr lang="cs-CZ" baseline="0" dirty="0" smtClean="0"/>
          </a:p>
          <a:p>
            <a:pPr marL="171450" indent="-171450">
              <a:buFontTx/>
              <a:buChar char="-"/>
            </a:pPr>
            <a:r>
              <a:rPr lang="cs-CZ" b="1" baseline="0" dirty="0" smtClean="0"/>
              <a:t>Obce</a:t>
            </a:r>
            <a:r>
              <a:rPr lang="cs-CZ" baseline="0" dirty="0" smtClean="0"/>
              <a:t> sama ne, ale min. 3 mohou založit </a:t>
            </a:r>
            <a:r>
              <a:rPr lang="cs-CZ" baseline="0" dirty="0" err="1" smtClean="0"/>
              <a:t>obch.spol</a:t>
            </a:r>
            <a:r>
              <a:rPr lang="cs-CZ" baseline="0" dirty="0" smtClean="0"/>
              <a:t>., v níž nesmí mít obec podíl více než 49% - souvisí s principem autonomie, kdy podnik nesmí být závislý na externím zřizovateli, tím spíše veřejném zřizovateli … principy TESSEA ještě tvrdší</a:t>
            </a:r>
          </a:p>
          <a:p>
            <a:pPr marL="171450" indent="-171450">
              <a:buFontTx/>
              <a:buChar char="-"/>
            </a:pPr>
            <a:endParaRPr lang="cs-CZ" baseline="0" dirty="0" smtClean="0"/>
          </a:p>
          <a:p>
            <a:pPr marL="171450" indent="-171450">
              <a:buFontTx/>
              <a:buChar char="-"/>
            </a:pPr>
            <a:r>
              <a:rPr lang="cs-CZ" b="1" dirty="0" smtClean="0"/>
              <a:t>NNO</a:t>
            </a:r>
            <a:r>
              <a:rPr lang="cs-CZ" dirty="0" smtClean="0"/>
              <a:t> jen</a:t>
            </a:r>
            <a:r>
              <a:rPr lang="cs-CZ" baseline="0" dirty="0" smtClean="0"/>
              <a:t> poskytující soc. služby a ty, které již min. 12 měsíců fungují, aby bylo možno ověřit, že provozují hlavní činnost, kterou je poskytování soc. služby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10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baseline="0" dirty="0" smtClean="0"/>
              <a:t>Detailně popsat CS a zdůvodnit její/jejich výběr – pokud bude podporováno více CS a toto uvedeno v PŽ, je třeba všechny uvedené CS opravdu zaměstnávat, jinak řešit oznámení změny v projektu. </a:t>
            </a:r>
          </a:p>
          <a:p>
            <a:pPr marL="0" indent="0">
              <a:buFontTx/>
              <a:buNone/>
            </a:pPr>
            <a:r>
              <a:rPr lang="cs-CZ" baseline="0" dirty="0" smtClean="0"/>
              <a:t>Prokázat znalost CS sami, případně skrze zkušeného partnera. </a:t>
            </a:r>
          </a:p>
          <a:p>
            <a:pPr marL="171450" indent="-171450">
              <a:buFontTx/>
              <a:buChar char="-"/>
            </a:pPr>
            <a:endParaRPr lang="cs-CZ" baseline="0" dirty="0" smtClean="0"/>
          </a:p>
          <a:p>
            <a:pPr marL="0" indent="0">
              <a:buFontTx/>
              <a:buNone/>
            </a:pPr>
            <a:r>
              <a:rPr lang="cs-CZ" b="1" baseline="0" dirty="0" smtClean="0"/>
              <a:t>CS: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Dlouhodobě nezaměstnaní:  1) dlouhodobě nezaměstnaní – déle než 12 měsíců v evidenci ÚP</a:t>
            </a:r>
          </a:p>
          <a:p>
            <a:pPr marL="0" indent="0">
              <a:buFontTx/>
              <a:buNone/>
            </a:pPr>
            <a:r>
              <a:rPr lang="cs-CZ" baseline="0" dirty="0" smtClean="0"/>
              <a:t>                                             2) opakovaně nezaměstnaní – 12 měsíců v evidenci ÚP v posledních dvou letech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OZP – 1) dle zákona č. 435/2004 Sb. par. 67 </a:t>
            </a:r>
          </a:p>
          <a:p>
            <a:pPr marL="0" indent="0">
              <a:buFontTx/>
              <a:buNone/>
            </a:pPr>
            <a:r>
              <a:rPr lang="cs-CZ" baseline="0" dirty="0" smtClean="0"/>
              <a:t>             2) dle zákona č. 108/2006 Sb. o sociálních službách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Osoby v/po výkonu trestu 1) osoby, které opustily výkon trestu a to do 12 měsíců od propuštění</a:t>
            </a:r>
          </a:p>
          <a:p>
            <a:pPr marL="0" indent="0">
              <a:buFontTx/>
              <a:buNone/>
            </a:pPr>
            <a:r>
              <a:rPr lang="cs-CZ" baseline="0" dirty="0" smtClean="0"/>
              <a:t>                                         2) osoby, které jsou ve výkonu trestu formou domácího vězení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Osoby opouštějící institucionální výchovu – ústav, ochranná výchova – do 12 měsíců</a:t>
            </a:r>
          </a:p>
          <a:p>
            <a:pPr marL="171450" indent="-171450">
              <a:buFontTx/>
              <a:buChar char="-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10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l">
              <a:buFontTx/>
              <a:buAutoNum type="arabicParenR"/>
            </a:pPr>
            <a:r>
              <a:rPr lang="cs-CZ" baseline="0" dirty="0" smtClean="0"/>
              <a:t>NNO nemůže být fungující méně než 12 měsíců, proto nemůže nastat první varianta</a:t>
            </a:r>
          </a:p>
          <a:p>
            <a:pPr marL="228600" indent="-228600" algn="l">
              <a:buFontTx/>
              <a:buAutoNum type="arabicParenR"/>
            </a:pPr>
            <a:r>
              <a:rPr lang="cs-CZ" baseline="0" dirty="0" smtClean="0"/>
              <a:t>Nově zřízená živnost – nová živnost (živnost řemeslná, koncesována, vázaná; živnost volná) </a:t>
            </a:r>
          </a:p>
          <a:p>
            <a:pPr marL="228600" indent="-228600" algn="l">
              <a:buFontTx/>
              <a:buAutoNum type="arabicParenR"/>
            </a:pPr>
            <a:r>
              <a:rPr lang="cs-CZ" baseline="0" dirty="0" smtClean="0"/>
              <a:t>Nový obor činnosti v rámci stávajícího oprávnění k podnikání musí zřídit odštěpný závod </a:t>
            </a:r>
          </a:p>
          <a:p>
            <a:pPr marL="228600" indent="-228600" algn="l">
              <a:buFontTx/>
              <a:buAutoNum type="arabicParenR"/>
            </a:pPr>
            <a:r>
              <a:rPr lang="cs-CZ" baseline="0" dirty="0" smtClean="0"/>
              <a:t>Nový produkt/služba v rámci stávajícího oboru činnosti – vymyslet příklad (prádelna – žehlírna)</a:t>
            </a:r>
          </a:p>
          <a:p>
            <a:pPr marL="0" indent="0" algn="l">
              <a:buFontTx/>
              <a:buNone/>
            </a:pPr>
            <a:endParaRPr lang="cs-CZ" baseline="0" dirty="0" smtClean="0"/>
          </a:p>
          <a:p>
            <a:pPr algn="l"/>
            <a:r>
              <a:rPr lang="cs-CZ" baseline="0" dirty="0" smtClean="0"/>
              <a:t>CELÝ PODNIK MUSÍ SPLŇOVAT PRINCIPY SOCIÁLNÍHO PODNIKÁNÍ tzn. není možné vykazovat principy jen za část podniku – v případě rozšíření (varianty 2-5) je řešením tzv. odštěpný závod a vykazuje jen za novou aktivitu. </a:t>
            </a:r>
          </a:p>
          <a:p>
            <a:pPr algn="l"/>
            <a:r>
              <a:rPr lang="cs-CZ" baseline="0" dirty="0" smtClean="0"/>
              <a:t>Pokud ale vykazovat za celý podnik bude, pak stačí zřízení účetního střediska a oddělená evidence pro aktivity spojené s projektem.</a:t>
            </a:r>
          </a:p>
          <a:p>
            <a:pPr algn="l"/>
            <a:endParaRPr lang="cs-CZ" baseline="0" dirty="0" smtClean="0"/>
          </a:p>
          <a:p>
            <a:pPr algn="l"/>
            <a:r>
              <a:rPr lang="cs-CZ" baseline="0" dirty="0" smtClean="0"/>
              <a:t>V ŽÁDNÉM PŘÍPADĚ NELZE FINANCOVAT STÁVAJÍCÍ PODNIKATELSKÉ AKTIVITY PŘÍJEMCE.</a:t>
            </a:r>
          </a:p>
          <a:p>
            <a:pPr algn="l"/>
            <a:endParaRPr lang="cs-CZ" baseline="0" dirty="0" smtClean="0"/>
          </a:p>
          <a:p>
            <a:pPr algn="l"/>
            <a:r>
              <a:rPr lang="cs-CZ" b="1" baseline="0" dirty="0" smtClean="0"/>
              <a:t>Odštěpný závod </a:t>
            </a:r>
            <a:r>
              <a:rPr lang="cs-CZ" baseline="0" dirty="0" smtClean="0"/>
              <a:t>= pobočka podnikatele (divize), která je z provozního pohledu, tedy hospodářsky a funkčně, nezávislá na zbytku podniku; je zapsán v OR, má vlastní IČ, ale nestává se sám o sobě právnickou osobou (smlouvy uzavírá podnikatel, který jej vlastní); při založení není třeba notářský zápis a nevkládá žádný vklad do OR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429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s-CZ" baseline="0" dirty="0" smtClean="0"/>
              <a:t>V tomto případě je nutné oddělit stávající aktivity od nových, tj. samostatné účetnictví, vedení podniku musí být rozdělené, noví zaměstnanci z CS, doložit analýzu trhu, která dokládá zájem v dané nové lokalitě a udržitelnost podniku</a:t>
            </a:r>
          </a:p>
          <a:p>
            <a:pPr algn="l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42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svatava.skantova@mpsv.cz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03648" y="2276872"/>
            <a:ext cx="7380352" cy="1296144"/>
          </a:xfrm>
        </p:spPr>
        <p:txBody>
          <a:bodyPr/>
          <a:lstStyle/>
          <a:p>
            <a:r>
              <a:rPr lang="cs-CZ" sz="3600" kern="1200" dirty="0" smtClean="0">
                <a:latin typeface="+mn-lt"/>
                <a:ea typeface="+mn-ea"/>
                <a:cs typeface="+mn-cs"/>
              </a:rPr>
              <a:t>Podpora sociálního </a:t>
            </a:r>
            <a:r>
              <a:rPr lang="cs-CZ" sz="3600" kern="1200" dirty="0" err="1" smtClean="0">
                <a:latin typeface="+mn-lt"/>
                <a:ea typeface="+mn-ea"/>
                <a:cs typeface="+mn-cs"/>
              </a:rPr>
              <a:t>podnikánÍ</a:t>
            </a:r>
            <a:r>
              <a:rPr lang="cs-CZ" sz="3600" kern="1200" dirty="0" smtClean="0">
                <a:latin typeface="+mn-lt"/>
                <a:ea typeface="+mn-ea"/>
                <a:cs typeface="+mn-cs"/>
              </a:rPr>
              <a:t> v OP LZZ a OPZ</a:t>
            </a:r>
            <a:br>
              <a:rPr lang="cs-CZ" sz="3600" kern="1200" dirty="0" smtClean="0">
                <a:latin typeface="+mn-lt"/>
                <a:ea typeface="+mn-ea"/>
                <a:cs typeface="+mn-cs"/>
              </a:rPr>
            </a:br>
            <a:endParaRPr lang="cs-CZ" sz="3200" b="0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Veronika Pokorná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547664" y="5157192"/>
            <a:ext cx="7272000" cy="540000"/>
          </a:xfrm>
        </p:spPr>
        <p:txBody>
          <a:bodyPr/>
          <a:lstStyle/>
          <a:p>
            <a:r>
              <a:rPr lang="cs-CZ" b="1" dirty="0" smtClean="0"/>
              <a:t>3. 11. 2016, Humpolec</a:t>
            </a:r>
            <a:endParaRPr lang="cs-CZ" b="1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564904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157192"/>
            <a:ext cx="540000" cy="540000"/>
          </a:xfr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717032"/>
            <a:ext cx="230425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01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●"/>
            </a:pPr>
            <a:r>
              <a:rPr lang="cs-CZ" sz="2800" dirty="0"/>
              <a:t> vytvoření a zachování pracovních míst</a:t>
            </a:r>
          </a:p>
          <a:p>
            <a:pPr lvl="1">
              <a:buFont typeface="Arial" panose="020B0604020202020204" pitchFamily="34" charset="0"/>
              <a:buChar char="●"/>
            </a:pPr>
            <a:endParaRPr lang="cs-CZ" sz="2800" dirty="0"/>
          </a:p>
          <a:p>
            <a:pPr lvl="1">
              <a:buFont typeface="Arial" panose="020B0604020202020204" pitchFamily="34" charset="0"/>
              <a:buChar char="●"/>
            </a:pPr>
            <a:r>
              <a:rPr lang="cs-CZ" sz="2800" dirty="0"/>
              <a:t> vzdělávání zaměstnanců z cílových skupin či realizačního týmu</a:t>
            </a:r>
          </a:p>
          <a:p>
            <a:pPr lvl="1">
              <a:buFont typeface="Arial" panose="020B0604020202020204" pitchFamily="34" charset="0"/>
              <a:buChar char="●"/>
            </a:pPr>
            <a:endParaRPr lang="cs-CZ" sz="2800" dirty="0"/>
          </a:p>
          <a:p>
            <a:pPr lvl="1">
              <a:buFont typeface="Arial" panose="020B0604020202020204" pitchFamily="34" charset="0"/>
              <a:buChar char="●"/>
            </a:pPr>
            <a:r>
              <a:rPr lang="cs-CZ" sz="2800" dirty="0"/>
              <a:t> marketing sociálního podniku</a:t>
            </a:r>
          </a:p>
          <a:p>
            <a:pPr lvl="1">
              <a:buFont typeface="Arial" panose="020B0604020202020204" pitchFamily="34" charset="0"/>
              <a:buChar char="●"/>
            </a:pPr>
            <a:endParaRPr lang="cs-CZ" sz="2800" dirty="0"/>
          </a:p>
          <a:p>
            <a:pPr lvl="1">
              <a:buFont typeface="Arial" panose="020B0604020202020204" pitchFamily="34" charset="0"/>
              <a:buChar char="●"/>
            </a:pPr>
            <a:r>
              <a:rPr lang="cs-CZ" sz="2800" dirty="0" smtClean="0"/>
              <a:t> provozování sociálního podniku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8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4104456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b="1" dirty="0" smtClean="0"/>
              <a:t>I</a:t>
            </a:r>
            <a:r>
              <a:rPr lang="cs-CZ" altLang="cs-CZ" b="1" dirty="0"/>
              <a:t>. Přímé </a:t>
            </a:r>
            <a:r>
              <a:rPr lang="cs-CZ" altLang="cs-CZ" b="1" dirty="0" smtClean="0"/>
              <a:t>náklady</a:t>
            </a:r>
            <a:endParaRPr lang="cs-CZ" altLang="cs-CZ" dirty="0"/>
          </a:p>
          <a:p>
            <a:pPr lvl="1">
              <a:lnSpc>
                <a:spcPct val="80000"/>
              </a:lnSpc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Osobní náklady realizačního týmu projektu</a:t>
            </a:r>
            <a:r>
              <a:rPr lang="cs-CZ" altLang="cs-CZ" dirty="0" smtClean="0"/>
              <a:t>, např. manažera podniku, psychologa, vedoucího CS, psychosociálního pracovníka</a:t>
            </a:r>
          </a:p>
          <a:p>
            <a:pPr lvl="1">
              <a:lnSpc>
                <a:spcPct val="80000"/>
              </a:lnSpc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Osobní náklady CS </a:t>
            </a:r>
            <a:r>
              <a:rPr lang="cs-CZ" altLang="cs-CZ" dirty="0" smtClean="0"/>
              <a:t>– pracovní smlouva nebo DPČ, min. úvazek 0,4</a:t>
            </a:r>
          </a:p>
          <a:p>
            <a:pPr lvl="1">
              <a:lnSpc>
                <a:spcPct val="80000"/>
              </a:lnSpc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Zařízení </a:t>
            </a:r>
            <a:r>
              <a:rPr lang="cs-CZ" altLang="cs-CZ" b="1" dirty="0"/>
              <a:t>a </a:t>
            </a:r>
            <a:r>
              <a:rPr lang="cs-CZ" altLang="cs-CZ" b="1" dirty="0" smtClean="0"/>
              <a:t>vybavení </a:t>
            </a:r>
            <a:r>
              <a:rPr lang="cs-CZ" altLang="cs-CZ" dirty="0" smtClean="0"/>
              <a:t>– </a:t>
            </a:r>
            <a:r>
              <a:rPr lang="cs-CZ" altLang="cs-CZ" dirty="0" err="1" smtClean="0"/>
              <a:t>neinvestice</a:t>
            </a:r>
            <a:r>
              <a:rPr lang="cs-CZ" altLang="cs-CZ" dirty="0" smtClean="0"/>
              <a:t>, až 20% investice</a:t>
            </a:r>
          </a:p>
          <a:p>
            <a:pPr lvl="1">
              <a:lnSpc>
                <a:spcPct val="80000"/>
              </a:lnSpc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Nákup služeb </a:t>
            </a:r>
            <a:r>
              <a:rPr lang="cs-CZ" altLang="cs-CZ" dirty="0" smtClean="0"/>
              <a:t>– marketingové služby, nájemné prostor pro CS, vzdělávací kurzy, poradenství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 smtClean="0"/>
              <a:t>II. Nepřímé náklady – 25 % přímých nákladů</a:t>
            </a:r>
          </a:p>
          <a:p>
            <a:pPr lvl="1">
              <a:buClr>
                <a:srgbClr val="5FBBF5"/>
              </a:buCl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84A8B"/>
                </a:solidFill>
              </a:rPr>
              <a:t>administrativa, řízení projektu (včetně finančního), účetnictví, prostory pro realizaci projektu (nájemné, vodné, stočné, energie..), ostatní provozní výdaje (internet, poštovné, telefon…)</a:t>
            </a:r>
          </a:p>
          <a:p>
            <a:pPr marL="666000" lvl="2" indent="0">
              <a:buNone/>
            </a:pPr>
            <a:r>
              <a:rPr lang="cs-CZ" b="1" dirty="0" smtClean="0"/>
              <a:t>	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75656" y="2276872"/>
            <a:ext cx="7272000" cy="1224000"/>
          </a:xfrm>
        </p:spPr>
        <p:txBody>
          <a:bodyPr/>
          <a:lstStyle/>
          <a:p>
            <a:r>
              <a:rPr lang="cs-CZ" dirty="0" smtClean="0"/>
              <a:t>Environmentální sociální podniky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Svatava Škantová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b="1" dirty="0"/>
              <a:t>3</a:t>
            </a:r>
            <a:r>
              <a:rPr lang="cs-CZ" b="1" dirty="0" smtClean="0"/>
              <a:t>. 11. 2016, Humpolec</a:t>
            </a:r>
            <a:endParaRPr lang="cs-CZ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23694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1052736"/>
          </a:xfrm>
        </p:spPr>
        <p:txBody>
          <a:bodyPr/>
          <a:lstStyle/>
          <a:p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altLang="cs-CZ" sz="2800" dirty="0" smtClean="0"/>
              <a:t>Investiční </a:t>
            </a:r>
            <a:r>
              <a:rPr lang="cs-CZ" altLang="cs-CZ" sz="2800" dirty="0"/>
              <a:t>priorita: 2.3 Strategie komunitně vedeného místního rozvoje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96752"/>
            <a:ext cx="8064000" cy="4923248"/>
          </a:xfrm>
        </p:spPr>
        <p:txBody>
          <a:bodyPr/>
          <a:lstStyle/>
          <a:p>
            <a:pPr marL="266700" indent="-2667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b="1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1600" b="1" dirty="0" smtClean="0"/>
              <a:t>	</a:t>
            </a:r>
            <a:r>
              <a:rPr lang="cs-CZ" altLang="cs-CZ" sz="2000" b="1" dirty="0" smtClean="0"/>
              <a:t>Datum ukončení příjmu žádostí o podporu: </a:t>
            </a:r>
            <a:r>
              <a:rPr lang="cs-CZ" altLang="cs-CZ" sz="2000" dirty="0" smtClean="0"/>
              <a:t>31. 12. 2021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2000" b="1" dirty="0" smtClean="0"/>
              <a:t>             Max</a:t>
            </a:r>
            <a:r>
              <a:rPr lang="cs-CZ" altLang="cs-CZ" sz="2000" b="1" dirty="0"/>
              <a:t>. délka projektu: </a:t>
            </a:r>
            <a:r>
              <a:rPr lang="cs-CZ" altLang="cs-CZ" sz="2000" dirty="0"/>
              <a:t>36 měsíců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(soc</a:t>
            </a:r>
            <a:r>
              <a:rPr lang="cs-CZ" altLang="cs-CZ" sz="2000" b="1" dirty="0">
                <a:solidFill>
                  <a:srgbClr val="FF0000"/>
                </a:solidFill>
              </a:rPr>
              <a:t>. podniky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24 </a:t>
            </a:r>
            <a:r>
              <a:rPr lang="cs-CZ" altLang="cs-CZ" sz="2000" b="1" dirty="0">
                <a:solidFill>
                  <a:srgbClr val="FF0000"/>
                </a:solidFill>
              </a:rPr>
              <a:t>měsíců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)</a:t>
            </a:r>
            <a:r>
              <a:rPr lang="cs-CZ" altLang="cs-CZ" sz="1600" dirty="0" smtClean="0"/>
              <a:t>	</a:t>
            </a:r>
            <a:r>
              <a:rPr lang="cs-CZ" altLang="cs-CZ" sz="1600" b="1" dirty="0" smtClean="0"/>
              <a:t>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1600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1600" b="1" dirty="0" smtClean="0"/>
              <a:t>	</a:t>
            </a:r>
            <a:r>
              <a:rPr lang="cs-CZ" altLang="cs-CZ" sz="2000" b="1" dirty="0" smtClean="0"/>
              <a:t>Alokace: </a:t>
            </a:r>
            <a:r>
              <a:rPr lang="cs-CZ" altLang="cs-CZ" sz="2000" dirty="0" smtClean="0"/>
              <a:t>1 816 957 478 Kč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 smtClean="0"/>
              <a:t>	Způsobilé </a:t>
            </a:r>
            <a:r>
              <a:rPr lang="cs-CZ" sz="2000" b="1" dirty="0"/>
              <a:t>výdaje projektu: </a:t>
            </a:r>
            <a:r>
              <a:rPr lang="cs-CZ" sz="2000" dirty="0"/>
              <a:t>400 000 Kč – 10 000 000 </a:t>
            </a:r>
            <a:r>
              <a:rPr lang="cs-CZ" sz="2000" dirty="0" smtClean="0"/>
              <a:t>Kč 	</a:t>
            </a:r>
            <a:r>
              <a:rPr lang="cs-CZ" sz="2000" b="1" dirty="0" smtClean="0">
                <a:solidFill>
                  <a:srgbClr val="FF0000"/>
                </a:solidFill>
              </a:rPr>
              <a:t>(soc. podniky max. 200 000 EUR – limit de </a:t>
            </a:r>
            <a:r>
              <a:rPr lang="cs-CZ" sz="2000" b="1" dirty="0" err="1" smtClean="0">
                <a:solidFill>
                  <a:srgbClr val="FF0000"/>
                </a:solidFill>
              </a:rPr>
              <a:t>minimis</a:t>
            </a:r>
            <a:r>
              <a:rPr lang="cs-CZ" sz="20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 smtClean="0"/>
              <a:t>        </a:t>
            </a:r>
            <a:endParaRPr lang="cs-CZ" sz="20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1600" b="1" dirty="0" smtClean="0"/>
              <a:t>           </a:t>
            </a:r>
          </a:p>
          <a:p>
            <a:pPr marL="738000" lvl="3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b="1" dirty="0" smtClean="0"/>
              <a:t>   Programová oblast a území dopadu: </a:t>
            </a:r>
            <a:r>
              <a:rPr lang="cs-CZ" altLang="cs-CZ" dirty="0" smtClean="0"/>
              <a:t>celá ČR bez hl. m. </a:t>
            </a:r>
            <a:endParaRPr lang="cs-CZ" dirty="0" smtClean="0"/>
          </a:p>
          <a:p>
            <a:pPr marL="0" indent="0">
              <a:lnSpc>
                <a:spcPct val="100000"/>
              </a:lnSpc>
              <a:buNone/>
            </a:pPr>
            <a:endParaRPr lang="cs-CZ" altLang="cs-CZ" sz="2000" dirty="0" smtClean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640000" y="6525344"/>
            <a:ext cx="468000" cy="180000"/>
          </a:xfrm>
        </p:spPr>
        <p:txBody>
          <a:bodyPr vert="horz" lIns="0" tIns="0" rIns="0" bIns="0" rtlCol="0" anchor="ctr"/>
          <a:lstStyle/>
          <a:p>
            <a:fld id="{479BF083-4774-43B1-9AB0-5CC1AC5DD8EE}" type="slidenum">
              <a:rPr lang="cs-CZ"/>
              <a:pPr/>
              <a:t>13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8800"/>
            <a:ext cx="936104" cy="93610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37" y="3429000"/>
            <a:ext cx="968375" cy="9683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62" y="5013176"/>
            <a:ext cx="968374" cy="96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4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752048"/>
          </a:xfrm>
        </p:spPr>
        <p:txBody>
          <a:bodyPr/>
          <a:lstStyle/>
          <a:p>
            <a:pPr marL="342900" indent="-342900" algn="just">
              <a:buAutoNum type="arabicParenR"/>
            </a:pPr>
            <a:r>
              <a:rPr lang="cs-CZ" sz="2000" dirty="0" smtClean="0"/>
              <a:t>Podpora </a:t>
            </a:r>
            <a:r>
              <a:rPr lang="cs-CZ" sz="2000" dirty="0"/>
              <a:t>sociálního začleňování osob sociálně vyloučených či sociálním vyloučením ohrožených prostřednictvím poskytování vybraných sociálních služeb v souladu se zákonem č. 108/2006 Sb., o sociálních službách, a prostřednictvím dalších programů a činností v oblasti sociálního začleňování </a:t>
            </a:r>
            <a:endParaRPr lang="cs-CZ" sz="2000" dirty="0" smtClean="0"/>
          </a:p>
          <a:p>
            <a:pPr marL="342900" indent="-342900" algn="just">
              <a:buAutoNum type="arabicParenR"/>
            </a:pPr>
            <a:r>
              <a:rPr lang="cs-CZ" sz="2000" dirty="0" smtClean="0"/>
              <a:t>Podpora </a:t>
            </a:r>
            <a:r>
              <a:rPr lang="cs-CZ" sz="2000" dirty="0"/>
              <a:t>komunitní sociální práce a komunitních center jako prostředků sociálního začleňování nebo prevence sociálního </a:t>
            </a:r>
            <a:r>
              <a:rPr lang="cs-CZ" sz="2000" dirty="0" smtClean="0"/>
              <a:t>vyloučení</a:t>
            </a:r>
          </a:p>
          <a:p>
            <a:pPr marL="342900" indent="-342900" algn="just">
              <a:buAutoNum type="arabicParenR"/>
            </a:pPr>
            <a:r>
              <a:rPr lang="cs-CZ" sz="2000" dirty="0" smtClean="0"/>
              <a:t>Podpora </a:t>
            </a:r>
            <a:r>
              <a:rPr lang="cs-CZ" sz="2000" dirty="0"/>
              <a:t>opatření v oblasti </a:t>
            </a:r>
            <a:r>
              <a:rPr lang="cs-CZ" sz="2000" dirty="0" smtClean="0"/>
              <a:t>zaměstnanosti</a:t>
            </a:r>
          </a:p>
          <a:p>
            <a:pPr marL="342900" indent="-342900" algn="just">
              <a:buAutoNum type="arabicParenR"/>
            </a:pPr>
            <a:r>
              <a:rPr lang="cs-CZ" sz="2000" b="1" dirty="0" smtClean="0">
                <a:solidFill>
                  <a:srgbClr val="FF0000"/>
                </a:solidFill>
              </a:rPr>
              <a:t>Vznik </a:t>
            </a:r>
            <a:r>
              <a:rPr lang="cs-CZ" sz="2000" b="1" dirty="0">
                <a:solidFill>
                  <a:srgbClr val="FF0000"/>
                </a:solidFill>
              </a:rPr>
              <a:t>nových a rozvoj existujících podnikatelských aktivit v oblasti sociálního podnikání 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marL="342900" indent="-342900" algn="just">
              <a:buAutoNum type="arabicParenR"/>
            </a:pPr>
            <a:r>
              <a:rPr lang="cs-CZ" sz="2000" dirty="0" smtClean="0"/>
              <a:t>Podpora </a:t>
            </a:r>
            <a:r>
              <a:rPr lang="cs-CZ" sz="2000" dirty="0"/>
              <a:t>prorodinných opatření obcí a dalších aktérů na místní </a:t>
            </a:r>
            <a:r>
              <a:rPr lang="cs-CZ" sz="2000" dirty="0" smtClean="0"/>
              <a:t>úrovni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10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charakteristiky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800" dirty="0" smtClean="0"/>
              <a:t>Environmentálním </a:t>
            </a:r>
            <a:r>
              <a:rPr lang="cs-CZ" sz="2800" dirty="0"/>
              <a:t>sociálním podnikem se rozumí „subjekt sociálního podnikání“, tj. právnická osoba založená dle soukromého práva nebo fyzická osoba, které splňují principy </a:t>
            </a:r>
            <a:r>
              <a:rPr lang="cs-CZ" sz="2800" dirty="0" smtClean="0"/>
              <a:t>sociálního podniku. Ekologický sociální </a:t>
            </a:r>
            <a:r>
              <a:rPr lang="cs-CZ" sz="2800" dirty="0"/>
              <a:t>podnik naplňuje </a:t>
            </a:r>
            <a:r>
              <a:rPr lang="cs-CZ" sz="2800" dirty="0" smtClean="0"/>
              <a:t>společensky </a:t>
            </a:r>
            <a:r>
              <a:rPr lang="cs-CZ" sz="2800" dirty="0"/>
              <a:t>prospěšný cíl, </a:t>
            </a:r>
            <a:r>
              <a:rPr lang="cs-CZ" sz="2800" dirty="0" smtClean="0"/>
              <a:t>který je orientován lokálně a environmentálně </a:t>
            </a:r>
            <a:r>
              <a:rPr lang="cs-CZ" sz="2800" dirty="0"/>
              <a:t>a tento cíl je formulován v zakládacích dokumentech. Vzniká a rozvíjí se na konceptu tzv. trojího prospěchu – ekonomického, sociálního a </a:t>
            </a:r>
            <a:r>
              <a:rPr lang="cs-CZ" sz="2800" dirty="0" smtClean="0"/>
              <a:t>environmentálního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                                                                                      Zdroj: TESSEA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18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7956416" cy="1196752"/>
          </a:xfrm>
        </p:spPr>
        <p:txBody>
          <a:bodyPr/>
          <a:lstStyle/>
          <a:p>
            <a:r>
              <a:rPr lang="cs-CZ" dirty="0" smtClean="0"/>
              <a:t>Principy </a:t>
            </a:r>
            <a:r>
              <a:rPr lang="cs-CZ" dirty="0" err="1" smtClean="0"/>
              <a:t>environmenálního</a:t>
            </a:r>
            <a:r>
              <a:rPr lang="cs-CZ" dirty="0" smtClean="0"/>
              <a:t> sociálního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960" y="2996952"/>
            <a:ext cx="3888432" cy="504454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b="1" dirty="0" smtClean="0"/>
              <a:t>EKONOMICKÝ PRINCIP</a:t>
            </a:r>
            <a:endParaRPr lang="cs-CZ" altLang="cs-CZ" b="1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cs-CZ" altLang="cs-CZ" b="1" dirty="0" smtClean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cs-CZ" altLang="cs-CZ" b="1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0"/>
          </a:p>
          <a:p>
            <a:pPr marL="216000" lvl="0" algn="just">
              <a:spcBef>
                <a:spcPts val="0"/>
              </a:spcBef>
              <a:spcAft>
                <a:spcPts val="0"/>
              </a:spcAft>
            </a:pPr>
            <a:endParaRPr lang="cs-CZ" altLang="cs-CZ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31058"/>
            <a:ext cx="2322513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4211960" y="4658072"/>
            <a:ext cx="4464496" cy="5044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b="1" dirty="0" smtClean="0"/>
              <a:t>LOKÁLNÍ (MÍSTNÍ) PRINCIP</a:t>
            </a:r>
            <a:endParaRPr lang="cs-CZ" alt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211960" y="2200114"/>
            <a:ext cx="3600400" cy="5044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b="1" dirty="0" smtClean="0"/>
              <a:t>SOCIÁLNÍ PRINCIP</a:t>
            </a:r>
            <a:endParaRPr lang="cs-CZ" alt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11960" y="3836108"/>
            <a:ext cx="4608512" cy="3821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b="1" dirty="0" smtClean="0"/>
              <a:t>ENVIRONMENTÁLNÍ PRINCIP</a:t>
            </a:r>
          </a:p>
        </p:txBody>
      </p:sp>
    </p:spTree>
    <p:extLst>
      <p:ext uri="{BB962C8B-B14F-4D97-AF65-F5344CB8AC3E}">
        <p14:creationId xmlns:p14="http://schemas.microsoft.com/office/powerpoint/2010/main" val="167925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 build="allAtOnce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Environmentální Princip </a:t>
            </a:r>
            <a:r>
              <a:rPr lang="cs-CZ" dirty="0" err="1" smtClean="0"/>
              <a:t>enviro</a:t>
            </a:r>
            <a:r>
              <a:rPr lang="cs-CZ" dirty="0" smtClean="0"/>
              <a:t> sociálního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064000" cy="4320000"/>
          </a:xfrm>
        </p:spPr>
        <p:txBody>
          <a:bodyPr/>
          <a:lstStyle/>
          <a:p>
            <a:endParaRPr lang="cs-CZ" dirty="0" smtClean="0"/>
          </a:p>
          <a:p>
            <a:pPr lvl="0"/>
            <a:r>
              <a:rPr lang="cs-CZ" dirty="0" smtClean="0"/>
              <a:t>Podnikatelské </a:t>
            </a:r>
            <a:r>
              <a:rPr lang="cs-CZ" dirty="0"/>
              <a:t>aktivity podniku, skrze které podnik naplňuje společensky prospěšný cíl, mají environmentální </a:t>
            </a:r>
            <a:r>
              <a:rPr lang="cs-CZ" dirty="0" smtClean="0"/>
              <a:t>rozměr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Zohledňování </a:t>
            </a:r>
            <a:r>
              <a:rPr lang="cs-CZ" dirty="0"/>
              <a:t>environmentálních aspektů ve všech fázích podnikání, tzn. při výrobě výrobků  a/nebo poskytování služeb včetně environmentálně příznivého úřadování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76672"/>
            <a:ext cx="230425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6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lokální Princip </a:t>
            </a:r>
            <a:r>
              <a:rPr lang="cs-CZ" dirty="0" err="1" smtClean="0"/>
              <a:t>enviro</a:t>
            </a:r>
            <a:r>
              <a:rPr lang="cs-CZ" dirty="0" smtClean="0"/>
              <a:t> sociálního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064000" cy="4320000"/>
          </a:xfrm>
        </p:spPr>
        <p:txBody>
          <a:bodyPr/>
          <a:lstStyle/>
          <a:p>
            <a:endParaRPr lang="cs-CZ" dirty="0" smtClean="0"/>
          </a:p>
          <a:p>
            <a:pPr lvl="0"/>
            <a:r>
              <a:rPr lang="cs-CZ" dirty="0"/>
              <a:t>Ekonomická lokalizace = místní výroba pro místní spotřebu, podpora místní </a:t>
            </a:r>
            <a:r>
              <a:rPr lang="cs-CZ" dirty="0" smtClean="0"/>
              <a:t>ekonomiky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Sociální podnik zaměstnává obyvatele z území </a:t>
            </a:r>
            <a:r>
              <a:rPr lang="cs-CZ" dirty="0" smtClean="0"/>
              <a:t>MAS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Spolupráce sociálního podniku s lokálními aktéry na území MAS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76672"/>
            <a:ext cx="230425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01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Moštárna </a:t>
            </a:r>
            <a:r>
              <a:rPr lang="cs-CZ" dirty="0"/>
              <a:t>Hostětín</a:t>
            </a:r>
            <a:br>
              <a:rPr lang="cs-CZ" dirty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Kdo:  Tradice Bílých Karpat s.r.o. založená 			    Občanským sdružením Tradice Bílých Karpat, 	    ZO ČSOP VERONICA, Nadace </a:t>
            </a:r>
            <a:r>
              <a:rPr lang="cs-CZ" dirty="0" err="1"/>
              <a:t>Veronica</a:t>
            </a:r>
            <a:r>
              <a:rPr lang="cs-CZ" dirty="0"/>
              <a:t>, ZO  	    ČSOP BÍLÉ KARPATY</a:t>
            </a:r>
          </a:p>
          <a:p>
            <a:r>
              <a:rPr lang="cs-CZ" dirty="0"/>
              <a:t>Kde:  vesnice Hostětín (Bílé Karpaty, 230 obyvatel)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  <p:pic>
        <p:nvPicPr>
          <p:cNvPr id="8" name="obrázek 37" descr="http://www.mostarna.bio/sites/default/files/imagecache/w320/mhx05_fasada_500px_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1840" y="4149278"/>
            <a:ext cx="23526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975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>
            <a:normAutofit/>
          </a:bodyPr>
          <a:lstStyle/>
          <a:p>
            <a:r>
              <a:rPr lang="cs-CZ" dirty="0"/>
              <a:t>sociální podnikání v OP LZZ  a IOP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9542" y="1247825"/>
            <a:ext cx="8064000" cy="4949749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endParaRPr lang="cs-CZ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	programové </a:t>
            </a:r>
            <a:r>
              <a:rPr lang="cs-CZ" sz="2000" dirty="0"/>
              <a:t>období 2007 - 2013 </a:t>
            </a:r>
            <a:endParaRPr lang="cs-CZ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</a:t>
            </a:r>
            <a:endParaRPr lang="cs-CZ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		podpořen </a:t>
            </a:r>
            <a:r>
              <a:rPr lang="cs-CZ" sz="2000" dirty="0"/>
              <a:t>vznik celkem 142 podniků (174 </a:t>
            </a:r>
            <a:r>
              <a:rPr lang="cs-CZ" sz="2000" dirty="0" smtClean="0"/>
              <a:t>projektů),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aktuálně funguje 104 podniků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485 000 000 Kč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(130 mil. Kč IOP, 355 mil. Kč OP LZZ)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</a:t>
            </a:r>
            <a:endParaRPr 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89" y="1412776"/>
            <a:ext cx="936104" cy="93610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89" y="4869160"/>
            <a:ext cx="968375" cy="96837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89" y="2924944"/>
            <a:ext cx="1048122" cy="1048122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331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Moštárna </a:t>
            </a:r>
            <a:r>
              <a:rPr lang="cs-CZ" dirty="0"/>
              <a:t>Hostětín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Předmět podnikání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výroba a prodej ovocných a zeleninových šťáv</a:t>
            </a:r>
          </a:p>
          <a:p>
            <a:pPr lvl="0"/>
            <a:r>
              <a:rPr lang="cs-CZ" dirty="0"/>
              <a:t>výroba sirupů</a:t>
            </a:r>
          </a:p>
          <a:p>
            <a:pPr lvl="0"/>
            <a:r>
              <a:rPr lang="cs-CZ" dirty="0"/>
              <a:t>výroba destilátu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  <p:pic>
        <p:nvPicPr>
          <p:cNvPr id="7" name="obrázek 34" descr="http://www.mostarna.bio/sites/default/files/imagecache/w320/lahve_div_w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600" y="4181298"/>
            <a:ext cx="33123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817646"/>
            <a:ext cx="4320480" cy="2875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67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Moštárna </a:t>
            </a:r>
            <a:r>
              <a:rPr lang="cs-CZ" dirty="0"/>
              <a:t>Hostětín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Společensky prospěšný cíl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záchrana tradičního lokálního </a:t>
            </a:r>
            <a:r>
              <a:rPr lang="cs-CZ" dirty="0" smtClean="0"/>
              <a:t>sadařství – starých krajových odrůd (např. jadernička moravská) </a:t>
            </a:r>
            <a:endParaRPr lang="cs-CZ" dirty="0"/>
          </a:p>
          <a:p>
            <a:pPr lvl="0"/>
            <a:r>
              <a:rPr lang="cs-CZ" dirty="0"/>
              <a:t>rozvoj komunitního a společenského života</a:t>
            </a:r>
          </a:p>
          <a:p>
            <a:pPr lvl="0"/>
            <a:r>
              <a:rPr lang="cs-CZ" dirty="0"/>
              <a:t>zvýšení zaměstnanosti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45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WyeCycle</a:t>
            </a:r>
            <a:r>
              <a:rPr lang="cs-CZ" dirty="0" smtClean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Kdo: 	komunitní podnik (vznikl roku 1989)</a:t>
            </a:r>
          </a:p>
          <a:p>
            <a:r>
              <a:rPr lang="cs-CZ" dirty="0"/>
              <a:t>Kde: 	městečko </a:t>
            </a:r>
            <a:r>
              <a:rPr lang="cs-CZ" dirty="0" err="1"/>
              <a:t>Wye</a:t>
            </a:r>
            <a:r>
              <a:rPr lang="cs-CZ" dirty="0"/>
              <a:t> v hrabství Kent 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(</a:t>
            </a:r>
            <a:r>
              <a:rPr lang="cs-CZ" dirty="0"/>
              <a:t>2300 obyvatel)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60278"/>
            <a:ext cx="3813704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ěticípá hvězda 5"/>
          <p:cNvSpPr/>
          <p:nvPr/>
        </p:nvSpPr>
        <p:spPr>
          <a:xfrm>
            <a:off x="4986139" y="4551250"/>
            <a:ext cx="288032" cy="2411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68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WyeCycle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Předmět podnikání:</a:t>
            </a:r>
            <a:r>
              <a:rPr lang="cs-CZ" dirty="0"/>
              <a:t>	</a:t>
            </a:r>
          </a:p>
          <a:p>
            <a:pPr lvl="0"/>
            <a:r>
              <a:rPr lang="cs-CZ" dirty="0"/>
              <a:t>svoz recyklovatelného odpadu </a:t>
            </a:r>
          </a:p>
          <a:p>
            <a:pPr lvl="0"/>
            <a:r>
              <a:rPr lang="cs-CZ" dirty="0"/>
              <a:t>výroba a prodej kompostu</a:t>
            </a:r>
          </a:p>
          <a:p>
            <a:pPr lvl="0"/>
            <a:r>
              <a:rPr lang="cs-CZ" dirty="0"/>
              <a:t>renovace a prodej použitého nábytku a elektrospotřebičů</a:t>
            </a:r>
          </a:p>
          <a:p>
            <a:pPr lvl="0"/>
            <a:r>
              <a:rPr lang="cs-CZ" dirty="0" smtClean="0"/>
              <a:t>rozvoz </a:t>
            </a:r>
            <a:r>
              <a:rPr lang="cs-CZ" dirty="0"/>
              <a:t>zeleninových bedniček z místních farem</a:t>
            </a:r>
          </a:p>
          <a:p>
            <a:pPr lvl="0"/>
            <a:r>
              <a:rPr lang="cs-CZ" dirty="0"/>
              <a:t>organizace farmářského trhu (2x měsíčně)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1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WyeCycle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Společensky prospěšný cíl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recyklace odpadu </a:t>
            </a:r>
          </a:p>
          <a:p>
            <a:pPr lvl="0"/>
            <a:r>
              <a:rPr lang="cs-CZ" dirty="0"/>
              <a:t>podpora distribuce čerstvé lokální zemědělské produkce</a:t>
            </a:r>
          </a:p>
          <a:p>
            <a:pPr lvl="0"/>
            <a:r>
              <a:rPr lang="cs-CZ" dirty="0"/>
              <a:t>podpora rozvoje </a:t>
            </a:r>
            <a:r>
              <a:rPr lang="cs-CZ" dirty="0" smtClean="0"/>
              <a:t>příměstské </a:t>
            </a:r>
            <a:r>
              <a:rPr lang="cs-CZ" dirty="0"/>
              <a:t>oblasti</a:t>
            </a:r>
          </a:p>
          <a:p>
            <a:pPr lvl="0"/>
            <a:r>
              <a:rPr lang="cs-CZ" dirty="0"/>
              <a:t>rozvoj společenských vztahů v oblasti</a:t>
            </a:r>
          </a:p>
          <a:p>
            <a:pPr lvl="0"/>
            <a:r>
              <a:rPr lang="cs-CZ" dirty="0"/>
              <a:t>zvýšení zaměstnanosti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6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Made </a:t>
            </a:r>
            <a:r>
              <a:rPr lang="cs-CZ" dirty="0"/>
              <a:t>in </a:t>
            </a:r>
            <a:r>
              <a:rPr lang="cs-CZ" dirty="0" err="1"/>
              <a:t>Stroud</a:t>
            </a:r>
            <a:r>
              <a:rPr lang="cs-CZ" dirty="0"/>
              <a:t> Ltd.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Kdo: 	spol. s r.o. (vznikla roku 1991)</a:t>
            </a:r>
          </a:p>
          <a:p>
            <a:r>
              <a:rPr lang="cs-CZ" dirty="0"/>
              <a:t>Kde: 	město </a:t>
            </a:r>
            <a:r>
              <a:rPr lang="cs-CZ" dirty="0" err="1"/>
              <a:t>Stroud</a:t>
            </a:r>
            <a:r>
              <a:rPr lang="cs-CZ" dirty="0"/>
              <a:t> v oblasti </a:t>
            </a:r>
            <a:r>
              <a:rPr lang="cs-CZ" dirty="0" err="1"/>
              <a:t>Gloucestershire</a:t>
            </a:r>
            <a:r>
              <a:rPr lang="cs-CZ" dirty="0"/>
              <a:t> </a:t>
            </a:r>
            <a:r>
              <a:rPr lang="cs-CZ" dirty="0" smtClean="0"/>
              <a:t>			(jihovýchodní </a:t>
            </a:r>
            <a:r>
              <a:rPr lang="cs-CZ" dirty="0"/>
              <a:t>Anglie, 13300 obyvatel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2411760" y="3253333"/>
            <a:ext cx="3096344" cy="2736304"/>
            <a:chOff x="2396741" y="3212976"/>
            <a:chExt cx="3096344" cy="2736304"/>
          </a:xfrm>
        </p:grpSpPr>
        <p:pic>
          <p:nvPicPr>
            <p:cNvPr id="5" name="obrázek 25" descr="Stroud is located in Gloucestershire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96741" y="3212976"/>
              <a:ext cx="3096344" cy="2736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Pěticípá hvězda 5"/>
            <p:cNvSpPr/>
            <p:nvPr/>
          </p:nvSpPr>
          <p:spPr>
            <a:xfrm>
              <a:off x="3605858" y="4558444"/>
              <a:ext cx="288032" cy="241176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0313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Made </a:t>
            </a:r>
            <a:r>
              <a:rPr lang="cs-CZ" dirty="0"/>
              <a:t>in </a:t>
            </a:r>
            <a:r>
              <a:rPr lang="cs-CZ" dirty="0" err="1"/>
              <a:t>Stroud</a:t>
            </a:r>
            <a:r>
              <a:rPr lang="cs-CZ" dirty="0"/>
              <a:t> Ltd.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0" indent="0">
              <a:buNone/>
            </a:pPr>
            <a:r>
              <a:rPr lang="cs-CZ" u="sng" dirty="0"/>
              <a:t>Předmět podnikání</a:t>
            </a:r>
            <a:r>
              <a:rPr lang="cs-CZ" dirty="0"/>
              <a:t>:	</a:t>
            </a:r>
          </a:p>
          <a:p>
            <a:pPr lvl="0"/>
            <a:r>
              <a:rPr lang="cs-CZ" dirty="0" smtClean="0"/>
              <a:t>organizace </a:t>
            </a:r>
            <a:r>
              <a:rPr lang="cs-CZ" dirty="0"/>
              <a:t>tradičního farmářského trhu v </a:t>
            </a:r>
            <a:r>
              <a:rPr lang="cs-CZ" dirty="0" err="1"/>
              <a:t>Stroud</a:t>
            </a:r>
            <a:r>
              <a:rPr lang="cs-CZ" dirty="0"/>
              <a:t>, který se stal nejoceňovanějším trhem ve Velké Británii (1999)</a:t>
            </a:r>
          </a:p>
          <a:p>
            <a:pPr lvl="0"/>
            <a:r>
              <a:rPr lang="cs-CZ" dirty="0"/>
              <a:t>obchod s ručně vyráběnými předměty místních umělců a designerů, v současné době jich sdružuje přes 200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  <p:pic>
        <p:nvPicPr>
          <p:cNvPr id="6" name="obrázek 22" descr="https://scontent-vie1-1.xx.fbcdn.net/hphotos-xap1/t31.0-8/c0.211.851.315/p851x315/11231914_906985752694692_8657522548704215764_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3933056"/>
            <a:ext cx="5753100" cy="21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396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Made </a:t>
            </a:r>
            <a:r>
              <a:rPr lang="cs-CZ" dirty="0"/>
              <a:t>in </a:t>
            </a:r>
            <a:r>
              <a:rPr lang="cs-CZ" dirty="0" err="1"/>
              <a:t>Stroud</a:t>
            </a:r>
            <a:r>
              <a:rPr lang="cs-CZ" dirty="0"/>
              <a:t> Ltd.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0" indent="0">
              <a:buNone/>
            </a:pPr>
            <a:r>
              <a:rPr lang="cs-CZ" u="sng" dirty="0"/>
              <a:t>Společensky prospěšný cíl</a:t>
            </a:r>
            <a:r>
              <a:rPr lang="cs-CZ" dirty="0"/>
              <a:t>:</a:t>
            </a:r>
          </a:p>
          <a:p>
            <a:pPr lvl="0"/>
            <a:r>
              <a:rPr lang="cs-CZ" dirty="0" smtClean="0"/>
              <a:t>podpora </a:t>
            </a:r>
            <a:r>
              <a:rPr lang="cs-CZ" dirty="0"/>
              <a:t>distribuce čerstvé lokální </a:t>
            </a:r>
            <a:r>
              <a:rPr lang="cs-CZ" dirty="0" smtClean="0"/>
              <a:t>zemědělské </a:t>
            </a:r>
            <a:r>
              <a:rPr lang="cs-CZ" dirty="0"/>
              <a:t>produkce</a:t>
            </a:r>
          </a:p>
          <a:p>
            <a:pPr lvl="0"/>
            <a:r>
              <a:rPr lang="cs-CZ" dirty="0" smtClean="0"/>
              <a:t>rozvoj </a:t>
            </a:r>
            <a:r>
              <a:rPr lang="cs-CZ" dirty="0"/>
              <a:t>společenských vztahů v </a:t>
            </a:r>
            <a:r>
              <a:rPr lang="cs-CZ" dirty="0" smtClean="0"/>
              <a:t>oblasti</a:t>
            </a:r>
          </a:p>
          <a:p>
            <a:r>
              <a:rPr lang="cs-CZ" dirty="0"/>
              <a:t>podpora rozvoje místních výrobců a tvůrců</a:t>
            </a:r>
          </a:p>
          <a:p>
            <a:pPr lvl="0"/>
            <a:r>
              <a:rPr lang="cs-CZ" dirty="0" smtClean="0"/>
              <a:t>podpora </a:t>
            </a:r>
            <a:r>
              <a:rPr lang="cs-CZ" dirty="0"/>
              <a:t>uměleckých a kulturních hodnot</a:t>
            </a:r>
          </a:p>
          <a:p>
            <a:pPr lvl="0"/>
            <a:r>
              <a:rPr lang="cs-CZ" dirty="0"/>
              <a:t>zvýšení zaměstnanosti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4" y="4728653"/>
            <a:ext cx="1181100" cy="122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105" y="4711538"/>
            <a:ext cx="1135063" cy="122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4703600"/>
            <a:ext cx="1249362" cy="122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5" y="4703600"/>
            <a:ext cx="9747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4" y="4686931"/>
            <a:ext cx="1112837" cy="122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711538"/>
            <a:ext cx="125152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39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924944"/>
            <a:ext cx="7200800" cy="2376264"/>
          </a:xfrm>
        </p:spPr>
        <p:txBody>
          <a:bodyPr/>
          <a:lstStyle/>
          <a:p>
            <a:pPr marL="0" indent="0" algn="ctr"/>
            <a:r>
              <a:rPr lang="cs-CZ" sz="3200" u="sng" dirty="0" smtClean="0">
                <a:hlinkClick r:id="rId3"/>
              </a:rPr>
              <a:t>svatava.skantova@mpsv.cz</a:t>
            </a:r>
            <a:r>
              <a:rPr lang="cs-CZ" sz="3200" u="sng" dirty="0" smtClean="0"/>
              <a:t/>
            </a:r>
            <a:br>
              <a:rPr lang="cs-CZ" sz="3200" u="sng" dirty="0" smtClean="0"/>
            </a:br>
            <a:r>
              <a:rPr lang="cs-CZ" sz="3200" u="sng" dirty="0" smtClean="0"/>
              <a:t>veronika.pokorna@mpsv.cz</a:t>
            </a:r>
            <a:br>
              <a:rPr lang="cs-CZ" sz="3200" u="sng" dirty="0" smtClean="0"/>
            </a:br>
            <a:r>
              <a:rPr lang="cs-CZ" sz="3200" u="sng" dirty="0" smtClean="0"/>
              <a:t/>
            </a:r>
            <a:br>
              <a:rPr lang="cs-CZ" sz="3200" u="sng" dirty="0" smtClean="0"/>
            </a:br>
            <a:r>
              <a:rPr lang="cs-CZ" sz="3200" dirty="0" smtClean="0"/>
              <a:t>www.esfcr.cz</a:t>
            </a:r>
            <a:r>
              <a:rPr lang="cs-CZ" sz="3200" i="1" dirty="0" smtClean="0"/>
              <a:t/>
            </a:r>
            <a:br>
              <a:rPr lang="cs-CZ" sz="3200" i="1" dirty="0" smtClean="0"/>
            </a:br>
            <a:r>
              <a:rPr lang="cs-CZ" sz="2000" i="1" dirty="0" smtClean="0"/>
              <a:t/>
            </a:r>
            <a:br>
              <a:rPr lang="cs-CZ" sz="2000" i="1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254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>
            <a:normAutofit/>
          </a:bodyPr>
          <a:lstStyle/>
          <a:p>
            <a:r>
              <a:rPr lang="cs-CZ" dirty="0" smtClean="0"/>
              <a:t>Podpora sociálního podnikání </a:t>
            </a:r>
            <a:br>
              <a:rPr lang="cs-CZ" dirty="0" smtClean="0"/>
            </a:br>
            <a:r>
              <a:rPr lang="cs-CZ" dirty="0" smtClean="0"/>
              <a:t>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9542" y="1247825"/>
            <a:ext cx="8064000" cy="4949749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sz="2000" dirty="0" smtClean="0"/>
              <a:t>vznik a rozvoj nových podnikatelských aktivit 			v oblasti sociálního podnikání – integrační 			sociální podnik a environmentální sociální podnik</a:t>
            </a:r>
            <a:endParaRPr lang="cs-CZ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do konce programového období 2014 - 2020</a:t>
            </a:r>
            <a:endParaRPr lang="cs-CZ" altLang="cs-CZ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alokace 450 </a:t>
            </a:r>
            <a:r>
              <a:rPr lang="cs-CZ" sz="2000" dirty="0"/>
              <a:t>mil. Kč </a:t>
            </a:r>
            <a:r>
              <a:rPr lang="cs-CZ" sz="2000" dirty="0" smtClean="0"/>
              <a:t>v hlavní výzvě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15% spolufinancování příjemce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projekt 1 000 000 Kč – 6 000 000 Kč (de </a:t>
            </a:r>
            <a:r>
              <a:rPr lang="cs-CZ" sz="2000" dirty="0" err="1" smtClean="0"/>
              <a:t>minimis</a:t>
            </a:r>
            <a:r>
              <a:rPr lang="cs-CZ" sz="2000" dirty="0" smtClean="0"/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obchodní společnosti, OSVČ, NNO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	všechny regiony mimo hl. m. Prahy</a:t>
            </a: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17" y="2564904"/>
            <a:ext cx="936104" cy="93610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7" y="5229200"/>
            <a:ext cx="968374" cy="96837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81" y="3861048"/>
            <a:ext cx="968375" cy="96837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42" y="1247825"/>
            <a:ext cx="1048122" cy="1048122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16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>
            <a:normAutofit/>
          </a:bodyPr>
          <a:lstStyle/>
          <a:p>
            <a:r>
              <a:rPr lang="cs-CZ" dirty="0" smtClean="0"/>
              <a:t>Podpora sociálního podnikání </a:t>
            </a:r>
            <a:br>
              <a:rPr lang="cs-CZ" dirty="0" smtClean="0"/>
            </a:br>
            <a:r>
              <a:rPr lang="cs-CZ" dirty="0" smtClean="0"/>
              <a:t>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000" cy="4949749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dirty="0" smtClean="0"/>
              <a:t>Výzva č. 03_15_015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2000" b="1" dirty="0"/>
              <a:t>	</a:t>
            </a:r>
            <a:r>
              <a:rPr lang="cs-CZ" altLang="cs-CZ" sz="2000" b="1" dirty="0" smtClean="0"/>
              <a:t>283 </a:t>
            </a:r>
            <a:r>
              <a:rPr lang="cs-CZ" altLang="cs-CZ" sz="2000" b="1" dirty="0"/>
              <a:t>registrovaných </a:t>
            </a:r>
            <a:r>
              <a:rPr lang="cs-CZ" altLang="cs-CZ" sz="2000" b="1" dirty="0" smtClean="0"/>
              <a:t>žádostí </a:t>
            </a:r>
            <a:r>
              <a:rPr lang="cs-CZ" altLang="cs-CZ" sz="2000" b="1" dirty="0"/>
              <a:t>- </a:t>
            </a:r>
            <a:r>
              <a:rPr lang="cs-CZ" sz="2000" b="1" dirty="0"/>
              <a:t>1 258 096 166 </a:t>
            </a:r>
            <a:r>
              <a:rPr lang="cs-CZ" sz="2000" b="1" dirty="0" smtClean="0"/>
              <a:t>Kč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2000" b="1" dirty="0" smtClean="0"/>
              <a:t>	z toho 16 </a:t>
            </a:r>
            <a:r>
              <a:rPr lang="cs-CZ" altLang="cs-CZ" sz="2000" b="1" dirty="0"/>
              <a:t>podpořených </a:t>
            </a:r>
            <a:r>
              <a:rPr lang="cs-CZ" altLang="cs-CZ" sz="2000" b="1" dirty="0" smtClean="0"/>
              <a:t>žádostí - </a:t>
            </a:r>
            <a:r>
              <a:rPr lang="cs-CZ" altLang="cs-CZ" sz="2000" b="1" dirty="0"/>
              <a:t>75 000 000 Kč</a:t>
            </a:r>
            <a:endParaRPr lang="cs-CZ" altLang="cs-CZ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dirty="0" smtClean="0"/>
              <a:t>Výzva </a:t>
            </a:r>
            <a:r>
              <a:rPr lang="cs-CZ" altLang="cs-CZ" dirty="0"/>
              <a:t>č. </a:t>
            </a:r>
            <a:r>
              <a:rPr lang="cs-CZ" altLang="cs-CZ" dirty="0" smtClean="0"/>
              <a:t>03_16_067</a:t>
            </a:r>
            <a:endParaRPr lang="cs-CZ" altLang="cs-CZ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2000" b="1" dirty="0"/>
              <a:t>	184 registrovaných žádostí - </a:t>
            </a:r>
            <a:r>
              <a:rPr lang="cs-CZ" sz="2000" b="1" dirty="0"/>
              <a:t>759 736 520,89 </a:t>
            </a:r>
            <a:r>
              <a:rPr lang="cs-CZ" sz="2000" b="1" dirty="0" smtClean="0"/>
              <a:t>Kč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0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dirty="0"/>
              <a:t>V</a:t>
            </a:r>
            <a:r>
              <a:rPr lang="cs-CZ" altLang="cs-CZ" dirty="0" smtClean="0"/>
              <a:t>ýzva </a:t>
            </a:r>
            <a:r>
              <a:rPr lang="cs-CZ" altLang="cs-CZ" dirty="0"/>
              <a:t>č. 129 </a:t>
            </a:r>
            <a:endParaRPr lang="cs-CZ" altLang="cs-CZ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dirty="0"/>
              <a:t>	</a:t>
            </a:r>
            <a:r>
              <a:rPr lang="cs-CZ" altLang="cs-CZ" sz="2000" b="1" dirty="0"/>
              <a:t>vyhlášena v srpnu 2017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dirty="0"/>
              <a:t>V</a:t>
            </a:r>
            <a:r>
              <a:rPr lang="cs-CZ" altLang="cs-CZ" dirty="0" smtClean="0"/>
              <a:t>ýzva </a:t>
            </a:r>
            <a:r>
              <a:rPr lang="cs-CZ" altLang="cs-CZ" dirty="0"/>
              <a:t>č. 100 </a:t>
            </a:r>
            <a:endParaRPr lang="cs-CZ" altLang="cs-CZ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dirty="0"/>
              <a:t>	</a:t>
            </a:r>
            <a:r>
              <a:rPr lang="cs-CZ" altLang="cs-CZ" sz="2000" b="1" dirty="0"/>
              <a:t>vyhlášení v únoru 2019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0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000" b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0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000" b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0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861048"/>
            <a:ext cx="230425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93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</a:t>
            </a:r>
            <a:r>
              <a:rPr lang="cs-CZ" dirty="0" smtClean="0"/>
              <a:t>č. 03_15_015 Podpora </a:t>
            </a:r>
            <a:r>
              <a:rPr lang="cs-CZ" dirty="0"/>
              <a:t>sociálního </a:t>
            </a:r>
            <a:r>
              <a:rPr lang="cs-CZ" dirty="0" smtClean="0"/>
              <a:t>podnikání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520827"/>
              </p:ext>
            </p:extLst>
          </p:nvPr>
        </p:nvGraphicFramePr>
        <p:xfrm>
          <a:off x="107504" y="1268760"/>
          <a:ext cx="878636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661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OSVČ</a:t>
            </a:r>
            <a:endParaRPr lang="cs-CZ" b="1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obchodní korporace vymezené zákonem č. 90/2012 Sb., o obchodních korporacích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cs-CZ" b="1" dirty="0"/>
              <a:t>nestátní neziskové </a:t>
            </a:r>
            <a:r>
              <a:rPr lang="cs-CZ" b="1" dirty="0" smtClean="0"/>
              <a:t>organizace: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 smtClean="0"/>
              <a:t>obecně prospěšné společnosti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 smtClean="0"/>
              <a:t>ústavy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 smtClean="0"/>
              <a:t>církevní právnické osoby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 smtClean="0"/>
              <a:t>spolky </a:t>
            </a:r>
          </a:p>
          <a:p>
            <a:pPr marL="0" lvl="0" indent="0">
              <a:buNone/>
            </a:pPr>
            <a:r>
              <a:rPr lang="cs-CZ" dirty="0" smtClean="0"/>
              <a:t>	V </a:t>
            </a:r>
            <a:r>
              <a:rPr lang="cs-CZ" dirty="0"/>
              <a:t>hlavní činnosti poskytují sociální služby, v době </a:t>
            </a:r>
            <a:r>
              <a:rPr lang="cs-CZ" dirty="0" smtClean="0"/>
              <a:t>	podání </a:t>
            </a:r>
            <a:r>
              <a:rPr lang="cs-CZ" dirty="0"/>
              <a:t>žádosti jsou registrovaným poskytovatelem </a:t>
            </a:r>
            <a:r>
              <a:rPr lang="cs-CZ" dirty="0" smtClean="0"/>
              <a:t>	sociálních služeb.</a:t>
            </a:r>
            <a:endParaRPr lang="cs-CZ" dirty="0"/>
          </a:p>
          <a:p>
            <a:pPr marL="414000" lvl="1" indent="0">
              <a:buNone/>
            </a:pP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28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779232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osoby </a:t>
            </a:r>
            <a:r>
              <a:rPr lang="cs-CZ" dirty="0"/>
              <a:t>dlouhodobě či opakovaně </a:t>
            </a:r>
            <a:r>
              <a:rPr lang="cs-CZ" dirty="0" smtClean="0"/>
              <a:t>nezaměstnané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osoby </a:t>
            </a:r>
            <a:r>
              <a:rPr lang="cs-CZ" dirty="0"/>
              <a:t>se zdravotním </a:t>
            </a:r>
            <a:r>
              <a:rPr lang="cs-CZ" dirty="0" smtClean="0"/>
              <a:t>postižením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osoby </a:t>
            </a:r>
            <a:r>
              <a:rPr lang="cs-CZ" dirty="0"/>
              <a:t>opouštějící výkon trestu odnětí </a:t>
            </a:r>
            <a:r>
              <a:rPr lang="cs-CZ" dirty="0" smtClean="0"/>
              <a:t>svobody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osoby </a:t>
            </a:r>
            <a:r>
              <a:rPr lang="cs-CZ" dirty="0"/>
              <a:t>opouštějící institucionální zařízení, tzn. 	 </a:t>
            </a:r>
            <a:r>
              <a:rPr lang="cs-CZ" dirty="0" smtClean="0"/>
              <a:t>zařízení </a:t>
            </a:r>
            <a:r>
              <a:rPr lang="cs-CZ" dirty="0"/>
              <a:t>pro výkon ústavní nebo ochranné </a:t>
            </a:r>
            <a:r>
              <a:rPr lang="cs-CZ" dirty="0" smtClean="0"/>
              <a:t>výchovy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cs-CZ" dirty="0" smtClean="0"/>
              <a:t>azylanti </a:t>
            </a:r>
            <a:r>
              <a:rPr lang="cs-CZ" dirty="0"/>
              <a:t>do 12 měsíců od získání azylu, </a:t>
            </a:r>
            <a:r>
              <a:rPr lang="cs-CZ" dirty="0" smtClean="0"/>
              <a:t>kteří </a:t>
            </a:r>
            <a:r>
              <a:rPr lang="cs-CZ" dirty="0"/>
              <a:t>jsou současně uchazeči o zaměstnání evidovanými na Úřadu práce </a:t>
            </a:r>
            <a:r>
              <a:rPr lang="cs-CZ" dirty="0" smtClean="0"/>
              <a:t>ČR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 marL="414000" lvl="1" indent="0">
              <a:buNone/>
            </a:pP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46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výzev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4320000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u="sng" dirty="0" smtClean="0"/>
              <a:t>vznik </a:t>
            </a:r>
            <a:r>
              <a:rPr lang="cs-CZ" b="1" u="sng" dirty="0"/>
              <a:t>a rozvoj nových podnikatelských aktivit v oblasti sociálního </a:t>
            </a:r>
            <a:r>
              <a:rPr lang="cs-CZ" b="1" u="sng" dirty="0" smtClean="0"/>
              <a:t>podnikání</a:t>
            </a:r>
            <a:r>
              <a:rPr lang="cs-CZ" b="1" u="sng" dirty="0"/>
              <a:t> </a:t>
            </a:r>
            <a:r>
              <a:rPr lang="cs-CZ" b="1" u="sng" dirty="0" smtClean="0"/>
              <a:t>- integrační sociální podnik:</a:t>
            </a:r>
          </a:p>
          <a:p>
            <a:pPr lvl="0"/>
            <a:r>
              <a:rPr lang="cs-CZ" dirty="0" smtClean="0"/>
              <a:t>podnikatelská </a:t>
            </a:r>
            <a:r>
              <a:rPr lang="cs-CZ" dirty="0"/>
              <a:t>aktivita nově vzniklého </a:t>
            </a:r>
            <a:r>
              <a:rPr lang="cs-CZ" dirty="0" smtClean="0"/>
              <a:t>subjektu – ne pro NNO, </a:t>
            </a:r>
            <a:endParaRPr lang="cs-CZ" dirty="0"/>
          </a:p>
          <a:p>
            <a:pPr lvl="0"/>
            <a:r>
              <a:rPr lang="cs-CZ" dirty="0"/>
              <a:t>podnikatelská aktivita jako nově zřízená živnost subjektu již existujícího,</a:t>
            </a:r>
          </a:p>
          <a:p>
            <a:pPr lvl="0"/>
            <a:r>
              <a:rPr lang="cs-CZ" dirty="0"/>
              <a:t>podnikatelská aktivita jako nový obor činnosti v rámci stávajícího oprávnění k podnikání,</a:t>
            </a:r>
          </a:p>
          <a:p>
            <a:pPr lvl="0"/>
            <a:r>
              <a:rPr lang="cs-CZ" dirty="0"/>
              <a:t>podnikatelská aktivita jako nový produkt/služba v rámci stávajícího oboru činnosti</a:t>
            </a:r>
            <a:r>
              <a:rPr lang="cs-CZ" dirty="0" smtClean="0"/>
              <a:t>,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27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výzev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podnikatelská </a:t>
            </a:r>
            <a:r>
              <a:rPr lang="cs-CZ" dirty="0"/>
              <a:t>aktivita jako nově zřízená provozovna poskytující stávající službu, avšak takovou, jejíž poskytování je jednoznačně vázáno k místu provozovny (např. otevření další kavárny/prádelny na jiném místě apod.). Zřízením nové provozovny bude uspokojena poptávka nových/jiných zákazníků. Nově zřízená provozovna musí být ekonomicky soběstačná, tzn., žadatel zaciluje podnikatelský plán jen na ni  - prokazuje konkurenceschopnost nové služby v nové provozovně s ohledem na místní trh aj.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cs-CZ" sz="2800" dirty="0"/>
          </a:p>
          <a:p>
            <a:pPr algn="just"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1297</Words>
  <Application>Microsoft Office PowerPoint</Application>
  <PresentationFormat>Předvádění na obrazovce (4:3)</PresentationFormat>
  <Paragraphs>271</Paragraphs>
  <Slides>28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Courier New</vt:lpstr>
      <vt:lpstr>Wingdings</vt:lpstr>
      <vt:lpstr>Wingdings 3</vt:lpstr>
      <vt:lpstr>prezentace</vt:lpstr>
      <vt:lpstr>Podpora sociálního podnikánÍ v OP LZZ a OPZ </vt:lpstr>
      <vt:lpstr>sociální podnikání v OP LZZ  a IOP</vt:lpstr>
      <vt:lpstr>Podpora sociálního podnikání  v OPZ</vt:lpstr>
      <vt:lpstr>Podpora sociálního podnikání  v OPZ</vt:lpstr>
      <vt:lpstr>Výzva č. 03_15_015 Podpora sociálního podnikání</vt:lpstr>
      <vt:lpstr>Žadatelé</vt:lpstr>
      <vt:lpstr>cílové skupiny</vt:lpstr>
      <vt:lpstr>Zaměření výzev</vt:lpstr>
      <vt:lpstr>Zaměření výzev</vt:lpstr>
      <vt:lpstr>Klíčové aktivity</vt:lpstr>
      <vt:lpstr>Rozpočet projektu</vt:lpstr>
      <vt:lpstr>Environmentální sociální podniky</vt:lpstr>
      <vt:lpstr> Investiční priorita: 2.3 Strategie komunitně vedeného místního rozvoje </vt:lpstr>
      <vt:lpstr>Podporované aktivity</vt:lpstr>
      <vt:lpstr>Obecné charakteristiky</vt:lpstr>
      <vt:lpstr>Principy environmenálního sociálního podniku</vt:lpstr>
      <vt:lpstr>Environmentální Princip enviro sociálního podniku</vt:lpstr>
      <vt:lpstr>lokální Princip enviro sociálního podniku</vt:lpstr>
      <vt:lpstr> Moštárna Hostětín </vt:lpstr>
      <vt:lpstr> Moštárna Hostětín </vt:lpstr>
      <vt:lpstr> Moštárna Hostětín </vt:lpstr>
      <vt:lpstr> WyeCycle  </vt:lpstr>
      <vt:lpstr>WyeCycle</vt:lpstr>
      <vt:lpstr>WyeCycle</vt:lpstr>
      <vt:lpstr> Made in Stroud Ltd. </vt:lpstr>
      <vt:lpstr> Made in Stroud Ltd. </vt:lpstr>
      <vt:lpstr> Made in Stroud Ltd. </vt:lpstr>
      <vt:lpstr>svatava.skantova@mpsv.cz veronika.pokorna@mpsv.cz  www.esfcr.cz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2016-11-03T11:42:13Z</dcterms:modified>
</cp:coreProperties>
</file>