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59" r:id="rId4"/>
    <p:sldId id="260" r:id="rId5"/>
    <p:sldId id="261" r:id="rId6"/>
    <p:sldId id="262" r:id="rId7"/>
    <p:sldId id="281" r:id="rId8"/>
    <p:sldId id="257" r:id="rId9"/>
    <p:sldId id="263" r:id="rId10"/>
    <p:sldId id="265" r:id="rId11"/>
    <p:sldId id="264" r:id="rId12"/>
    <p:sldId id="278" r:id="rId13"/>
    <p:sldId id="279" r:id="rId14"/>
    <p:sldId id="266" r:id="rId15"/>
    <p:sldId id="277" r:id="rId16"/>
    <p:sldId id="267" r:id="rId17"/>
    <p:sldId id="282" r:id="rId18"/>
    <p:sldId id="268" r:id="rId19"/>
    <p:sldId id="269" r:id="rId20"/>
    <p:sldId id="280" r:id="rId21"/>
    <p:sldId id="270" r:id="rId22"/>
    <p:sldId id="271" r:id="rId23"/>
    <p:sldId id="272" r:id="rId24"/>
    <p:sldId id="276" r:id="rId25"/>
    <p:sldId id="273" r:id="rId26"/>
    <p:sldId id="274" r:id="rId27"/>
    <p:sldId id="275" r:id="rId28"/>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6261BB4-50D2-4FC8-B3F5-A4759EF997E3}" type="datetimeFigureOut">
              <a:rPr lang="cs-CZ"/>
              <a:pPr>
                <a:defRPr/>
              </a:pPr>
              <a:t>10.11.2015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60A89C5-E54E-4D86-9FBE-D02C162F2828}" type="slidenum">
              <a:rPr lang="cs-CZ"/>
              <a:pPr>
                <a:defRPr/>
              </a:pPr>
              <a:t>‹#›</a:t>
            </a:fld>
            <a:endParaRPr lang="cs-CZ"/>
          </a:p>
        </p:txBody>
      </p:sp>
    </p:spTree>
    <p:extLst>
      <p:ext uri="{BB962C8B-B14F-4D97-AF65-F5344CB8AC3E}">
        <p14:creationId xmlns:p14="http://schemas.microsoft.com/office/powerpoint/2010/main" val="3158997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Zástupný symbol pro obrázek snímku 1"/>
          <p:cNvSpPr>
            <a:spLocks noGrp="1" noRot="1" noChangeAspect="1"/>
          </p:cNvSpPr>
          <p:nvPr>
            <p:ph type="sldImg"/>
          </p:nvPr>
        </p:nvSpPr>
        <p:spPr bwMode="auto">
          <a:noFill/>
          <a:ln>
            <a:solidFill>
              <a:srgbClr val="000000"/>
            </a:solidFill>
            <a:miter lim="800000"/>
            <a:headEnd/>
            <a:tailEnd/>
          </a:ln>
        </p:spPr>
      </p:sp>
      <p:sp>
        <p:nvSpPr>
          <p:cNvPr id="2457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4579"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331C80-7A7F-4020-9741-A08FE2C43C0D}" type="slidenum">
              <a:rPr lang="cs-CZ">
                <a:cs typeface="Arial" charset="0"/>
              </a:rPr>
              <a:pPr fontAlgn="base">
                <a:spcBef>
                  <a:spcPct val="0"/>
                </a:spcBef>
                <a:spcAft>
                  <a:spcPct val="0"/>
                </a:spcAft>
                <a:defRPr/>
              </a:pPr>
              <a:t>10</a:t>
            </a:fld>
            <a:endParaRPr lang="cs-CZ">
              <a:cs typeface="Arial" charset="0"/>
            </a:endParaRPr>
          </a:p>
        </p:txBody>
      </p:sp>
    </p:spTree>
    <p:extLst>
      <p:ext uri="{BB962C8B-B14F-4D97-AF65-F5344CB8AC3E}">
        <p14:creationId xmlns:p14="http://schemas.microsoft.com/office/powerpoint/2010/main" val="600443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Zástupný symbol pro obrázek snímku 1"/>
          <p:cNvSpPr>
            <a:spLocks noGrp="1" noRot="1" noChangeAspect="1"/>
          </p:cNvSpPr>
          <p:nvPr>
            <p:ph type="sldImg"/>
          </p:nvPr>
        </p:nvSpPr>
        <p:spPr bwMode="auto">
          <a:noFill/>
          <a:ln>
            <a:solidFill>
              <a:srgbClr val="000000"/>
            </a:solidFill>
            <a:miter lim="800000"/>
            <a:headEnd/>
            <a:tailEnd/>
          </a:ln>
        </p:spPr>
      </p:sp>
      <p:sp>
        <p:nvSpPr>
          <p:cNvPr id="4608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44035"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161F05-8226-4A6B-9F90-2AFFC79966D3}" type="slidenum">
              <a:rPr lang="cs-CZ">
                <a:cs typeface="Arial" charset="0"/>
              </a:rPr>
              <a:pPr fontAlgn="base">
                <a:spcBef>
                  <a:spcPct val="0"/>
                </a:spcBef>
                <a:spcAft>
                  <a:spcPct val="0"/>
                </a:spcAft>
                <a:defRPr/>
              </a:pPr>
              <a:t>22</a:t>
            </a:fld>
            <a:endParaRPr lang="cs-CZ">
              <a:cs typeface="Arial" charset="0"/>
            </a:endParaRPr>
          </a:p>
        </p:txBody>
      </p:sp>
    </p:spTree>
    <p:extLst>
      <p:ext uri="{BB962C8B-B14F-4D97-AF65-F5344CB8AC3E}">
        <p14:creationId xmlns:p14="http://schemas.microsoft.com/office/powerpoint/2010/main" val="1588345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Zástupný symbol pro obrázek snímku 1"/>
          <p:cNvSpPr>
            <a:spLocks noGrp="1" noRot="1" noChangeAspect="1"/>
          </p:cNvSpPr>
          <p:nvPr>
            <p:ph type="sldImg"/>
          </p:nvPr>
        </p:nvSpPr>
        <p:spPr bwMode="auto">
          <a:noFill/>
          <a:ln>
            <a:solidFill>
              <a:srgbClr val="000000"/>
            </a:solidFill>
            <a:miter lim="800000"/>
            <a:headEnd/>
            <a:tailEnd/>
          </a:ln>
        </p:spPr>
      </p:sp>
      <p:sp>
        <p:nvSpPr>
          <p:cNvPr id="4813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4608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15AE3F-5356-494E-ACA7-A191F1E25341}" type="slidenum">
              <a:rPr lang="cs-CZ">
                <a:cs typeface="Arial" charset="0"/>
              </a:rPr>
              <a:pPr fontAlgn="base">
                <a:spcBef>
                  <a:spcPct val="0"/>
                </a:spcBef>
                <a:spcAft>
                  <a:spcPct val="0"/>
                </a:spcAft>
                <a:defRPr/>
              </a:pPr>
              <a:t>23</a:t>
            </a:fld>
            <a:endParaRPr lang="cs-CZ">
              <a:cs typeface="Arial" charset="0"/>
            </a:endParaRPr>
          </a:p>
        </p:txBody>
      </p:sp>
    </p:spTree>
    <p:extLst>
      <p:ext uri="{BB962C8B-B14F-4D97-AF65-F5344CB8AC3E}">
        <p14:creationId xmlns:p14="http://schemas.microsoft.com/office/powerpoint/2010/main" val="1135934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Zástupný symbol pro obrázek snímku 1"/>
          <p:cNvSpPr>
            <a:spLocks noGrp="1" noRot="1" noChangeAspect="1"/>
          </p:cNvSpPr>
          <p:nvPr>
            <p:ph type="sldImg"/>
          </p:nvPr>
        </p:nvSpPr>
        <p:spPr bwMode="auto">
          <a:noFill/>
          <a:ln>
            <a:solidFill>
              <a:srgbClr val="000000"/>
            </a:solidFill>
            <a:miter lim="800000"/>
            <a:headEnd/>
            <a:tailEnd/>
          </a:ln>
        </p:spPr>
      </p:sp>
      <p:sp>
        <p:nvSpPr>
          <p:cNvPr id="5120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49155"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78A719-F61A-4C01-8BCE-645559A628BD}" type="slidenum">
              <a:rPr lang="cs-CZ">
                <a:cs typeface="Arial" charset="0"/>
              </a:rPr>
              <a:pPr fontAlgn="base">
                <a:spcBef>
                  <a:spcPct val="0"/>
                </a:spcBef>
                <a:spcAft>
                  <a:spcPct val="0"/>
                </a:spcAft>
                <a:defRPr/>
              </a:pPr>
              <a:t>24</a:t>
            </a:fld>
            <a:endParaRPr lang="cs-CZ">
              <a:cs typeface="Arial" charset="0"/>
            </a:endParaRPr>
          </a:p>
        </p:txBody>
      </p:sp>
    </p:spTree>
    <p:extLst>
      <p:ext uri="{BB962C8B-B14F-4D97-AF65-F5344CB8AC3E}">
        <p14:creationId xmlns:p14="http://schemas.microsoft.com/office/powerpoint/2010/main" val="2185842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Zástupný symbol pro obrázek snímku 1"/>
          <p:cNvSpPr>
            <a:spLocks noGrp="1" noRot="1" noChangeAspect="1"/>
          </p:cNvSpPr>
          <p:nvPr>
            <p:ph type="sldImg"/>
          </p:nvPr>
        </p:nvSpPr>
        <p:spPr bwMode="auto">
          <a:noFill/>
          <a:ln>
            <a:solidFill>
              <a:srgbClr val="000000"/>
            </a:solidFill>
            <a:miter lim="800000"/>
            <a:headEnd/>
            <a:tailEnd/>
          </a:ln>
        </p:spPr>
      </p:sp>
      <p:sp>
        <p:nvSpPr>
          <p:cNvPr id="5325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5120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07B4D2-4AA6-4F87-8BD7-9A5906C1125D}" type="slidenum">
              <a:rPr lang="cs-CZ">
                <a:cs typeface="Arial" charset="0"/>
              </a:rPr>
              <a:pPr fontAlgn="base">
                <a:spcBef>
                  <a:spcPct val="0"/>
                </a:spcBef>
                <a:spcAft>
                  <a:spcPct val="0"/>
                </a:spcAft>
                <a:defRPr/>
              </a:pPr>
              <a:t>25</a:t>
            </a:fld>
            <a:endParaRPr lang="cs-CZ">
              <a:cs typeface="Arial" charset="0"/>
            </a:endParaRPr>
          </a:p>
        </p:txBody>
      </p:sp>
    </p:spTree>
    <p:extLst>
      <p:ext uri="{BB962C8B-B14F-4D97-AF65-F5344CB8AC3E}">
        <p14:creationId xmlns:p14="http://schemas.microsoft.com/office/powerpoint/2010/main" val="800746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Zástupný symbol pro obrázek snímku 1"/>
          <p:cNvSpPr>
            <a:spLocks noGrp="1" noRot="1" noChangeAspect="1"/>
          </p:cNvSpPr>
          <p:nvPr>
            <p:ph type="sldImg"/>
          </p:nvPr>
        </p:nvSpPr>
        <p:spPr bwMode="auto">
          <a:noFill/>
          <a:ln>
            <a:solidFill>
              <a:srgbClr val="000000"/>
            </a:solidFill>
            <a:miter lim="800000"/>
            <a:headEnd/>
            <a:tailEnd/>
          </a:ln>
        </p:spPr>
      </p:sp>
      <p:sp>
        <p:nvSpPr>
          <p:cNvPr id="5529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53251"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D746BF-9D7E-4E58-B13A-D94FCD05205C}" type="slidenum">
              <a:rPr lang="cs-CZ">
                <a:cs typeface="Arial" charset="0"/>
              </a:rPr>
              <a:pPr fontAlgn="base">
                <a:spcBef>
                  <a:spcPct val="0"/>
                </a:spcBef>
                <a:spcAft>
                  <a:spcPct val="0"/>
                </a:spcAft>
                <a:defRPr/>
              </a:pPr>
              <a:t>26</a:t>
            </a:fld>
            <a:endParaRPr lang="cs-CZ">
              <a:cs typeface="Arial" charset="0"/>
            </a:endParaRPr>
          </a:p>
        </p:txBody>
      </p:sp>
    </p:spTree>
    <p:extLst>
      <p:ext uri="{BB962C8B-B14F-4D97-AF65-F5344CB8AC3E}">
        <p14:creationId xmlns:p14="http://schemas.microsoft.com/office/powerpoint/2010/main" val="3752194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Zástupný symbol pro obrázek snímku 1"/>
          <p:cNvSpPr>
            <a:spLocks noGrp="1" noRot="1" noChangeAspect="1"/>
          </p:cNvSpPr>
          <p:nvPr>
            <p:ph type="sldImg"/>
          </p:nvPr>
        </p:nvSpPr>
        <p:spPr bwMode="auto">
          <a:noFill/>
          <a:ln>
            <a:solidFill>
              <a:srgbClr val="000000"/>
            </a:solidFill>
            <a:miter lim="800000"/>
            <a:headEnd/>
            <a:tailEnd/>
          </a:ln>
        </p:spPr>
      </p:sp>
      <p:sp>
        <p:nvSpPr>
          <p:cNvPr id="5734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55299"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06CB8F-7C16-475D-A7E5-F364E09827EB}" type="slidenum">
              <a:rPr lang="cs-CZ">
                <a:cs typeface="Arial" charset="0"/>
              </a:rPr>
              <a:pPr fontAlgn="base">
                <a:spcBef>
                  <a:spcPct val="0"/>
                </a:spcBef>
                <a:spcAft>
                  <a:spcPct val="0"/>
                </a:spcAft>
                <a:defRPr/>
              </a:pPr>
              <a:t>27</a:t>
            </a:fld>
            <a:endParaRPr lang="cs-CZ">
              <a:cs typeface="Arial" charset="0"/>
            </a:endParaRPr>
          </a:p>
        </p:txBody>
      </p:sp>
    </p:spTree>
    <p:extLst>
      <p:ext uri="{BB962C8B-B14F-4D97-AF65-F5344CB8AC3E}">
        <p14:creationId xmlns:p14="http://schemas.microsoft.com/office/powerpoint/2010/main" val="233171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Zástupný symbol pro obrázek snímku 1"/>
          <p:cNvSpPr>
            <a:spLocks noGrp="1" noRot="1" noChangeAspect="1"/>
          </p:cNvSpPr>
          <p:nvPr>
            <p:ph type="sldImg"/>
          </p:nvPr>
        </p:nvSpPr>
        <p:spPr bwMode="auto">
          <a:noFill/>
          <a:ln>
            <a:solidFill>
              <a:srgbClr val="000000"/>
            </a:solidFill>
            <a:miter lim="800000"/>
            <a:headEnd/>
            <a:tailEnd/>
          </a:ln>
        </p:spPr>
      </p:sp>
      <p:sp>
        <p:nvSpPr>
          <p:cNvPr id="2969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9699"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1CF22F-D115-4C1D-B164-B37000D579BB}" type="slidenum">
              <a:rPr lang="cs-CZ">
                <a:cs typeface="Arial" charset="0"/>
              </a:rPr>
              <a:pPr fontAlgn="base">
                <a:spcBef>
                  <a:spcPct val="0"/>
                </a:spcBef>
                <a:spcAft>
                  <a:spcPct val="0"/>
                </a:spcAft>
                <a:defRPr/>
              </a:pPr>
              <a:t>14</a:t>
            </a:fld>
            <a:endParaRPr lang="cs-CZ">
              <a:cs typeface="Arial" charset="0"/>
            </a:endParaRPr>
          </a:p>
        </p:txBody>
      </p:sp>
    </p:spTree>
    <p:extLst>
      <p:ext uri="{BB962C8B-B14F-4D97-AF65-F5344CB8AC3E}">
        <p14:creationId xmlns:p14="http://schemas.microsoft.com/office/powerpoint/2010/main" val="415044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Zástupný symbol pro obrázek snímku 1"/>
          <p:cNvSpPr>
            <a:spLocks noGrp="1" noRot="1" noChangeAspect="1"/>
          </p:cNvSpPr>
          <p:nvPr>
            <p:ph type="sldImg"/>
          </p:nvPr>
        </p:nvSpPr>
        <p:spPr bwMode="auto">
          <a:noFill/>
          <a:ln>
            <a:solidFill>
              <a:srgbClr val="000000"/>
            </a:solidFill>
            <a:miter lim="800000"/>
            <a:headEnd/>
            <a:tailEnd/>
          </a:ln>
        </p:spPr>
      </p:sp>
      <p:sp>
        <p:nvSpPr>
          <p:cNvPr id="3174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31747"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034917-6BE3-4BCA-8183-9647630E6925}" type="slidenum">
              <a:rPr lang="cs-CZ">
                <a:cs typeface="Arial" charset="0"/>
              </a:rPr>
              <a:pPr fontAlgn="base">
                <a:spcBef>
                  <a:spcPct val="0"/>
                </a:spcBef>
                <a:spcAft>
                  <a:spcPct val="0"/>
                </a:spcAft>
                <a:defRPr/>
              </a:pPr>
              <a:t>15</a:t>
            </a:fld>
            <a:endParaRPr lang="cs-CZ">
              <a:cs typeface="Arial" charset="0"/>
            </a:endParaRPr>
          </a:p>
        </p:txBody>
      </p:sp>
    </p:spTree>
    <p:extLst>
      <p:ext uri="{BB962C8B-B14F-4D97-AF65-F5344CB8AC3E}">
        <p14:creationId xmlns:p14="http://schemas.microsoft.com/office/powerpoint/2010/main" val="2036555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Zástupný symbol pro obrázek snímku 1"/>
          <p:cNvSpPr>
            <a:spLocks noGrp="1" noRot="1" noChangeAspect="1"/>
          </p:cNvSpPr>
          <p:nvPr>
            <p:ph type="sldImg"/>
          </p:nvPr>
        </p:nvSpPr>
        <p:spPr bwMode="auto">
          <a:noFill/>
          <a:ln>
            <a:solidFill>
              <a:srgbClr val="000000"/>
            </a:solidFill>
            <a:miter lim="800000"/>
            <a:headEnd/>
            <a:tailEnd/>
          </a:ln>
        </p:spPr>
      </p:sp>
      <p:sp>
        <p:nvSpPr>
          <p:cNvPr id="3379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33795"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A7F4A6-A780-497D-AD81-BF6B2B27401F}" type="slidenum">
              <a:rPr lang="cs-CZ">
                <a:cs typeface="Arial" charset="0"/>
              </a:rPr>
              <a:pPr fontAlgn="base">
                <a:spcBef>
                  <a:spcPct val="0"/>
                </a:spcBef>
                <a:spcAft>
                  <a:spcPct val="0"/>
                </a:spcAft>
                <a:defRPr/>
              </a:pPr>
              <a:t>16</a:t>
            </a:fld>
            <a:endParaRPr lang="cs-CZ">
              <a:cs typeface="Arial" charset="0"/>
            </a:endParaRPr>
          </a:p>
        </p:txBody>
      </p:sp>
    </p:spTree>
    <p:extLst>
      <p:ext uri="{BB962C8B-B14F-4D97-AF65-F5344CB8AC3E}">
        <p14:creationId xmlns:p14="http://schemas.microsoft.com/office/powerpoint/2010/main" val="12987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584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33795" name="Zástupný symbol pro číslo snímku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1C7AB93-E0E7-47A5-B785-D341DB73627E}" type="slidenum">
              <a:rPr lang="cs-CZ" sz="1200">
                <a:latin typeface="+mn-lt"/>
              </a:rPr>
              <a:pPr algn="r">
                <a:defRPr/>
              </a:pPr>
              <a:t>17</a:t>
            </a:fld>
            <a:endParaRPr lang="cs-CZ" sz="1200">
              <a:latin typeface="+mn-lt"/>
            </a:endParaRPr>
          </a:p>
        </p:txBody>
      </p:sp>
    </p:spTree>
    <p:extLst>
      <p:ext uri="{BB962C8B-B14F-4D97-AF65-F5344CB8AC3E}">
        <p14:creationId xmlns:p14="http://schemas.microsoft.com/office/powerpoint/2010/main" val="1981473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Zástupný symbol pro obrázek snímku 1"/>
          <p:cNvSpPr>
            <a:spLocks noGrp="1" noRot="1" noChangeAspect="1"/>
          </p:cNvSpPr>
          <p:nvPr>
            <p:ph type="sldImg"/>
          </p:nvPr>
        </p:nvSpPr>
        <p:spPr bwMode="auto">
          <a:noFill/>
          <a:ln>
            <a:solidFill>
              <a:srgbClr val="000000"/>
            </a:solidFill>
            <a:miter lim="800000"/>
            <a:headEnd/>
            <a:tailEnd/>
          </a:ln>
        </p:spPr>
      </p:sp>
      <p:sp>
        <p:nvSpPr>
          <p:cNvPr id="3789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3584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8BAD4A-B5AF-4D51-8D7D-3F1D5D73221F}" type="slidenum">
              <a:rPr lang="cs-CZ">
                <a:cs typeface="Arial" charset="0"/>
              </a:rPr>
              <a:pPr fontAlgn="base">
                <a:spcBef>
                  <a:spcPct val="0"/>
                </a:spcBef>
                <a:spcAft>
                  <a:spcPct val="0"/>
                </a:spcAft>
                <a:defRPr/>
              </a:pPr>
              <a:t>18</a:t>
            </a:fld>
            <a:endParaRPr lang="cs-CZ">
              <a:cs typeface="Arial" charset="0"/>
            </a:endParaRPr>
          </a:p>
        </p:txBody>
      </p:sp>
    </p:spTree>
    <p:extLst>
      <p:ext uri="{BB962C8B-B14F-4D97-AF65-F5344CB8AC3E}">
        <p14:creationId xmlns:p14="http://schemas.microsoft.com/office/powerpoint/2010/main" val="2975878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Zástupný symbol pro obrázek snímku 1"/>
          <p:cNvSpPr>
            <a:spLocks noGrp="1" noRot="1" noChangeAspect="1"/>
          </p:cNvSpPr>
          <p:nvPr>
            <p:ph type="sldImg"/>
          </p:nvPr>
        </p:nvSpPr>
        <p:spPr bwMode="auto">
          <a:noFill/>
          <a:ln>
            <a:solidFill>
              <a:srgbClr val="000000"/>
            </a:solidFill>
            <a:miter lim="800000"/>
            <a:headEnd/>
            <a:tailEnd/>
          </a:ln>
        </p:spPr>
      </p:sp>
      <p:sp>
        <p:nvSpPr>
          <p:cNvPr id="3993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37891"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A8B7DA-7DCD-405B-B1B3-590DD6966999}" type="slidenum">
              <a:rPr lang="cs-CZ">
                <a:cs typeface="Arial" charset="0"/>
              </a:rPr>
              <a:pPr fontAlgn="base">
                <a:spcBef>
                  <a:spcPct val="0"/>
                </a:spcBef>
                <a:spcAft>
                  <a:spcPct val="0"/>
                </a:spcAft>
                <a:defRPr/>
              </a:pPr>
              <a:t>19</a:t>
            </a:fld>
            <a:endParaRPr lang="cs-CZ">
              <a:cs typeface="Arial" charset="0"/>
            </a:endParaRPr>
          </a:p>
        </p:txBody>
      </p:sp>
    </p:spTree>
    <p:extLst>
      <p:ext uri="{BB962C8B-B14F-4D97-AF65-F5344CB8AC3E}">
        <p14:creationId xmlns:p14="http://schemas.microsoft.com/office/powerpoint/2010/main" val="1683910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Zástupný symbol pro obrázek snímku 1"/>
          <p:cNvSpPr>
            <a:spLocks noGrp="1" noRot="1" noChangeAspect="1"/>
          </p:cNvSpPr>
          <p:nvPr>
            <p:ph type="sldImg"/>
          </p:nvPr>
        </p:nvSpPr>
        <p:spPr bwMode="auto">
          <a:noFill/>
          <a:ln>
            <a:solidFill>
              <a:srgbClr val="000000"/>
            </a:solidFill>
            <a:miter lim="800000"/>
            <a:headEnd/>
            <a:tailEnd/>
          </a:ln>
        </p:spPr>
      </p:sp>
      <p:sp>
        <p:nvSpPr>
          <p:cNvPr id="4198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39939"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E2DB5D-0B14-4A17-A25A-0543F35EF3AA}" type="slidenum">
              <a:rPr lang="cs-CZ">
                <a:cs typeface="Arial" charset="0"/>
              </a:rPr>
              <a:pPr fontAlgn="base">
                <a:spcBef>
                  <a:spcPct val="0"/>
                </a:spcBef>
                <a:spcAft>
                  <a:spcPct val="0"/>
                </a:spcAft>
                <a:defRPr/>
              </a:pPr>
              <a:t>20</a:t>
            </a:fld>
            <a:endParaRPr lang="cs-CZ">
              <a:cs typeface="Arial" charset="0"/>
            </a:endParaRPr>
          </a:p>
        </p:txBody>
      </p:sp>
    </p:spTree>
    <p:extLst>
      <p:ext uri="{BB962C8B-B14F-4D97-AF65-F5344CB8AC3E}">
        <p14:creationId xmlns:p14="http://schemas.microsoft.com/office/powerpoint/2010/main" val="3560444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Zástupný symbol pro obrázek snímku 1"/>
          <p:cNvSpPr>
            <a:spLocks noGrp="1" noRot="1" noChangeAspect="1"/>
          </p:cNvSpPr>
          <p:nvPr>
            <p:ph type="sldImg"/>
          </p:nvPr>
        </p:nvSpPr>
        <p:spPr bwMode="auto">
          <a:noFill/>
          <a:ln>
            <a:solidFill>
              <a:srgbClr val="000000"/>
            </a:solidFill>
            <a:miter lim="800000"/>
            <a:headEnd/>
            <a:tailEnd/>
          </a:ln>
        </p:spPr>
      </p:sp>
      <p:sp>
        <p:nvSpPr>
          <p:cNvPr id="4403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41987"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9784E8-4B6E-43F2-BAAA-265AD2F8E96E}" type="slidenum">
              <a:rPr lang="cs-CZ">
                <a:cs typeface="Arial" charset="0"/>
              </a:rPr>
              <a:pPr fontAlgn="base">
                <a:spcBef>
                  <a:spcPct val="0"/>
                </a:spcBef>
                <a:spcAft>
                  <a:spcPct val="0"/>
                </a:spcAft>
                <a:defRPr/>
              </a:pPr>
              <a:t>21</a:t>
            </a:fld>
            <a:endParaRPr lang="cs-CZ">
              <a:cs typeface="Arial" charset="0"/>
            </a:endParaRPr>
          </a:p>
        </p:txBody>
      </p:sp>
    </p:spTree>
    <p:extLst>
      <p:ext uri="{BB962C8B-B14F-4D97-AF65-F5344CB8AC3E}">
        <p14:creationId xmlns:p14="http://schemas.microsoft.com/office/powerpoint/2010/main" val="241094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1CE7D4AE-C672-4C6E-A77D-AF5FC2283717}" type="datetimeFigureOut">
              <a:rPr lang="cs-CZ"/>
              <a:pPr>
                <a:defRPr/>
              </a:pPr>
              <a:t>10.11.2015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CBDDE4B-6CBC-464B-9DFF-666893ABB22F}"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72D64F64-BA50-4507-B9C9-811AD3DCD62D}" type="datetimeFigureOut">
              <a:rPr lang="cs-CZ"/>
              <a:pPr>
                <a:defRPr/>
              </a:pPr>
              <a:t>10.11.2015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A57908E-4068-45C4-AB79-0F90A6A6B02B}"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5E552E92-D466-4112-A478-3FB909195192}" type="datetimeFigureOut">
              <a:rPr lang="cs-CZ"/>
              <a:pPr>
                <a:defRPr/>
              </a:pPr>
              <a:t>10.11.2015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53EDC32-BD1B-4C95-9503-7C39D84FCD6A}"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C5808B0-D128-4E31-A4C7-30F24A2B4F52}" type="datetimeFigureOut">
              <a:rPr lang="cs-CZ"/>
              <a:pPr>
                <a:defRPr/>
              </a:pPr>
              <a:t>10.11.2015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B9F0AE2-E20C-4675-9541-5889A8792F3B}"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9934FEF3-F3A1-46B6-BA99-91133D61CFC4}" type="datetimeFigureOut">
              <a:rPr lang="cs-CZ"/>
              <a:pPr>
                <a:defRPr/>
              </a:pPr>
              <a:t>10.11.2015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E80A980-DBBD-4374-831A-FADFE3297E8D}"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563C99B6-CD25-402E-B711-09AF26872A81}" type="datetimeFigureOut">
              <a:rPr lang="cs-CZ"/>
              <a:pPr>
                <a:defRPr/>
              </a:pPr>
              <a:t>10.11.2015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37812C75-4B18-4367-B4ED-F540991E2F5A}"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3CB432F8-3F6D-4BC9-9E43-6BE9DC2F3534}" type="datetimeFigureOut">
              <a:rPr lang="cs-CZ"/>
              <a:pPr>
                <a:defRPr/>
              </a:pPr>
              <a:t>10.11.2015</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E9484FBD-0615-481D-A5B2-8ACAFBEA0D13}"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01B58BE9-C216-4AAB-B8DE-452808049BEB}" type="datetimeFigureOut">
              <a:rPr lang="cs-CZ"/>
              <a:pPr>
                <a:defRPr/>
              </a:pPr>
              <a:t>10.11.2015</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3B92239F-C1B0-4921-AC4F-27F2014EA84A}"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B65225EA-D42E-443B-B7B5-3C33A45ADE25}" type="datetimeFigureOut">
              <a:rPr lang="cs-CZ"/>
              <a:pPr>
                <a:defRPr/>
              </a:pPr>
              <a:t>10.11.2015</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0D0CEFBC-F3CC-41BC-902F-93704956B5A6}"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95F0DA09-9095-4083-8161-F3207DF3021F}" type="datetimeFigureOut">
              <a:rPr lang="cs-CZ"/>
              <a:pPr>
                <a:defRPr/>
              </a:pPr>
              <a:t>10.11.2015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67451CBC-9D10-4944-B63E-A27A45342FE2}"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698F8414-3D4F-4A5A-AAAF-9CFF837F03B4}" type="datetimeFigureOut">
              <a:rPr lang="cs-CZ"/>
              <a:pPr>
                <a:defRPr/>
              </a:pPr>
              <a:t>10.11.2015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CAC64FEB-F350-400B-BEAB-1A666630330E}"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178"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50179"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BFA7A4B-F1CB-461F-B562-11A58F71F542}" type="datetimeFigureOut">
              <a:rPr lang="cs-CZ"/>
              <a:pPr>
                <a:defRPr/>
              </a:pPr>
              <a:t>10.11.2015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AAF40B-D416-4BF9-AC0F-0A7E10E40A7E}"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olezal.p@fce.vutbr.cz" TargetMode="External"/><Relationship Id="rId7" Type="http://schemas.openxmlformats.org/officeDocument/2006/relationships/image" Target="../media/image4.png"/><Relationship Id="rId2" Type="http://schemas.openxmlformats.org/officeDocument/2006/relationships/hyperlink" Target="mailto:petr.dolezal@agroprojektpso.cz"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2.xml"/><Relationship Id="rId7"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40.jpeg"/><Relationship Id="rId5" Type="http://schemas.openxmlformats.org/officeDocument/2006/relationships/image" Target="../media/image38.jpeg"/><Relationship Id="rId10" Type="http://schemas.openxmlformats.org/officeDocument/2006/relationships/image" Target="../media/image39.jpeg"/><Relationship Id="rId4" Type="http://schemas.openxmlformats.org/officeDocument/2006/relationships/image" Target="../media/image37.jpeg"/><Relationship Id="rId9" Type="http://schemas.openxmlformats.org/officeDocument/2006/relationships/image" Target="../media/image36.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Nadpis 1"/>
          <p:cNvSpPr>
            <a:spLocks noGrp="1"/>
          </p:cNvSpPr>
          <p:nvPr>
            <p:ph type="ctrTitle"/>
          </p:nvPr>
        </p:nvSpPr>
        <p:spPr>
          <a:xfrm>
            <a:off x="250825" y="1125538"/>
            <a:ext cx="8353425" cy="2979737"/>
          </a:xfrm>
        </p:spPr>
        <p:txBody>
          <a:bodyPr/>
          <a:lstStyle/>
          <a:p>
            <a:pPr eaLnBrk="1" hangingPunct="1"/>
            <a:r>
              <a:rPr lang="cs-CZ" sz="2400" b="1" smtClean="0"/>
              <a:t>Ministerstvo zemědělství a Státní zemědělský intervenční fond</a:t>
            </a:r>
            <a:r>
              <a:rPr lang="cs-CZ" sz="2400" smtClean="0"/>
              <a:t/>
            </a:r>
            <a:br>
              <a:rPr lang="cs-CZ" sz="2400" smtClean="0"/>
            </a:br>
            <a:r>
              <a:rPr lang="cs-CZ" sz="2400" b="1" smtClean="0"/>
              <a:t>Celostátní sít pro venkov Kraj Vysočina</a:t>
            </a:r>
            <a:r>
              <a:rPr lang="cs-CZ" sz="2400" smtClean="0"/>
              <a:t/>
            </a:r>
            <a:br>
              <a:rPr lang="cs-CZ" sz="2400" smtClean="0"/>
            </a:br>
            <a:r>
              <a:rPr lang="cs-CZ" sz="2400" smtClean="0"/>
              <a:t/>
            </a:r>
            <a:br>
              <a:rPr lang="cs-CZ" sz="2400" smtClean="0"/>
            </a:br>
            <a:r>
              <a:rPr lang="cs-CZ" sz="2400" smtClean="0"/>
              <a:t>seminář</a:t>
            </a:r>
            <a:br>
              <a:rPr lang="cs-CZ" sz="2400" smtClean="0"/>
            </a:br>
            <a:r>
              <a:rPr lang="cs-CZ" sz="2400" b="1" smtClean="0"/>
              <a:t>Pozemkové úpravy – příprava a realizace</a:t>
            </a:r>
            <a:r>
              <a:rPr lang="cs-CZ" sz="2400" smtClean="0"/>
              <a:t/>
            </a:r>
            <a:br>
              <a:rPr lang="cs-CZ" sz="2400" smtClean="0"/>
            </a:br>
            <a:r>
              <a:rPr lang="cs-CZ" sz="2400" b="1" smtClean="0"/>
              <a:t> </a:t>
            </a:r>
            <a:r>
              <a:rPr lang="cs-CZ" sz="2400" smtClean="0"/>
              <a:t/>
            </a:r>
            <a:br>
              <a:rPr lang="cs-CZ" sz="2400" smtClean="0"/>
            </a:br>
            <a:endParaRPr lang="cs-CZ" sz="2400" smtClean="0"/>
          </a:p>
        </p:txBody>
      </p:sp>
      <p:sp>
        <p:nvSpPr>
          <p:cNvPr id="3" name="Podnadpis 2"/>
          <p:cNvSpPr>
            <a:spLocks noGrp="1"/>
          </p:cNvSpPr>
          <p:nvPr>
            <p:ph type="subTitle" idx="1"/>
          </p:nvPr>
        </p:nvSpPr>
        <p:spPr>
          <a:xfrm>
            <a:off x="250826" y="3501008"/>
            <a:ext cx="8699500" cy="3029967"/>
          </a:xfrm>
        </p:spPr>
        <p:txBody>
          <a:bodyPr rtlCol="0">
            <a:normAutofit fontScale="47500" lnSpcReduction="20000"/>
          </a:bodyPr>
          <a:lstStyle/>
          <a:p>
            <a:pPr eaLnBrk="1" fontAlgn="auto" hangingPunct="1">
              <a:spcAft>
                <a:spcPts val="0"/>
              </a:spcAft>
              <a:buFont typeface="Arial" pitchFamily="34" charset="0"/>
              <a:buNone/>
              <a:defRPr/>
            </a:pPr>
            <a:r>
              <a:rPr lang="cs-CZ" sz="5100" b="1" dirty="0">
                <a:solidFill>
                  <a:schemeClr val="tx1"/>
                </a:solidFill>
              </a:rPr>
              <a:t>Tvorba opatření sloužících ke zpřístupnění pozemků a vodohospodářských</a:t>
            </a:r>
          </a:p>
          <a:p>
            <a:pPr eaLnBrk="1" fontAlgn="auto" hangingPunct="1">
              <a:spcAft>
                <a:spcPts val="0"/>
              </a:spcAft>
              <a:buFont typeface="Arial" pitchFamily="34" charset="0"/>
              <a:buNone/>
              <a:defRPr/>
            </a:pPr>
            <a:r>
              <a:rPr lang="cs-CZ" sz="5100" b="1" dirty="0">
                <a:solidFill>
                  <a:schemeClr val="tx1"/>
                </a:solidFill>
              </a:rPr>
              <a:t>            opaření při pozemkových úpravách</a:t>
            </a:r>
          </a:p>
          <a:p>
            <a:pPr eaLnBrk="1" fontAlgn="auto" hangingPunct="1">
              <a:spcAft>
                <a:spcPts val="0"/>
              </a:spcAft>
              <a:buFont typeface="Arial" pitchFamily="34" charset="0"/>
              <a:buNone/>
              <a:defRPr/>
            </a:pPr>
            <a:r>
              <a:rPr lang="cs-CZ" sz="3600" dirty="0" smtClean="0">
                <a:solidFill>
                  <a:schemeClr val="tx1"/>
                </a:solidFill>
              </a:rPr>
              <a:t>Petr </a:t>
            </a:r>
            <a:r>
              <a:rPr lang="cs-CZ" sz="3600" dirty="0">
                <a:solidFill>
                  <a:schemeClr val="tx1"/>
                </a:solidFill>
              </a:rPr>
              <a:t>DOLEŽAL</a:t>
            </a:r>
          </a:p>
          <a:p>
            <a:pPr algn="l" eaLnBrk="1" fontAlgn="auto" hangingPunct="1">
              <a:spcAft>
                <a:spcPts val="0"/>
              </a:spcAft>
              <a:buFont typeface="Arial" pitchFamily="34" charset="0"/>
              <a:buNone/>
              <a:defRPr/>
            </a:pPr>
            <a:r>
              <a:rPr lang="cs-CZ" dirty="0" smtClean="0">
                <a:solidFill>
                  <a:schemeClr val="tx1"/>
                </a:solidFill>
              </a:rPr>
              <a:t>	VUT </a:t>
            </a:r>
            <a:r>
              <a:rPr lang="cs-CZ" dirty="0">
                <a:solidFill>
                  <a:schemeClr val="tx1"/>
                </a:solidFill>
              </a:rPr>
              <a:t>v Brně, FAST Ústav vodního hospodářství </a:t>
            </a:r>
            <a:r>
              <a:rPr lang="cs-CZ" dirty="0" smtClean="0">
                <a:solidFill>
                  <a:schemeClr val="tx1"/>
                </a:solidFill>
              </a:rPr>
              <a:t>krajiny </a:t>
            </a:r>
          </a:p>
          <a:p>
            <a:pPr algn="l" eaLnBrk="1" fontAlgn="auto" hangingPunct="1">
              <a:spcAft>
                <a:spcPts val="0"/>
              </a:spcAft>
              <a:buFont typeface="Arial" pitchFamily="34" charset="0"/>
              <a:buNone/>
              <a:defRPr/>
            </a:pPr>
            <a:r>
              <a:rPr lang="cs-CZ" dirty="0" smtClean="0">
                <a:solidFill>
                  <a:schemeClr val="tx1"/>
                </a:solidFill>
              </a:rPr>
              <a:t>	</a:t>
            </a:r>
            <a:r>
              <a:rPr lang="cs-CZ" dirty="0" err="1" smtClean="0">
                <a:solidFill>
                  <a:schemeClr val="tx1"/>
                </a:solidFill>
              </a:rPr>
              <a:t>Agroprojekt</a:t>
            </a:r>
            <a:r>
              <a:rPr lang="cs-CZ" dirty="0" smtClean="0">
                <a:solidFill>
                  <a:schemeClr val="tx1"/>
                </a:solidFill>
              </a:rPr>
              <a:t> </a:t>
            </a:r>
            <a:r>
              <a:rPr lang="cs-CZ" dirty="0">
                <a:solidFill>
                  <a:schemeClr val="tx1"/>
                </a:solidFill>
              </a:rPr>
              <a:t>PSO s.r.o</a:t>
            </a:r>
            <a:r>
              <a:rPr lang="cs-CZ" dirty="0" smtClean="0">
                <a:solidFill>
                  <a:schemeClr val="tx1"/>
                </a:solidFill>
              </a:rPr>
              <a:t>.</a:t>
            </a:r>
          </a:p>
          <a:p>
            <a:pPr algn="l" eaLnBrk="1" fontAlgn="auto" hangingPunct="1">
              <a:spcAft>
                <a:spcPts val="0"/>
              </a:spcAft>
              <a:buFont typeface="Arial" pitchFamily="34" charset="0"/>
              <a:buNone/>
              <a:defRPr/>
            </a:pPr>
            <a:r>
              <a:rPr lang="cs-CZ" dirty="0">
                <a:solidFill>
                  <a:schemeClr val="tx1"/>
                </a:solidFill>
              </a:rPr>
              <a:t>	</a:t>
            </a:r>
            <a:r>
              <a:rPr lang="cs-CZ" dirty="0" err="1" smtClean="0">
                <a:solidFill>
                  <a:schemeClr val="tx1"/>
                </a:solidFill>
                <a:hlinkClick r:id="rId2"/>
              </a:rPr>
              <a:t>petr.dolezal</a:t>
            </a:r>
            <a:r>
              <a:rPr lang="en-US" dirty="0" smtClean="0">
                <a:solidFill>
                  <a:schemeClr val="tx1"/>
                </a:solidFill>
                <a:hlinkClick r:id="rId2"/>
              </a:rPr>
              <a:t>@</a:t>
            </a:r>
            <a:r>
              <a:rPr lang="cs-CZ" dirty="0" smtClean="0">
                <a:solidFill>
                  <a:schemeClr val="tx1"/>
                </a:solidFill>
                <a:hlinkClick r:id="rId2"/>
              </a:rPr>
              <a:t>agroprojektpso.cz</a:t>
            </a:r>
            <a:endParaRPr lang="cs-CZ" dirty="0" smtClean="0">
              <a:solidFill>
                <a:schemeClr val="tx1"/>
              </a:solidFill>
            </a:endParaRPr>
          </a:p>
          <a:p>
            <a:pPr algn="l" eaLnBrk="1" fontAlgn="auto" hangingPunct="1">
              <a:spcAft>
                <a:spcPts val="0"/>
              </a:spcAft>
              <a:buFont typeface="Arial" pitchFamily="34" charset="0"/>
              <a:buNone/>
              <a:defRPr/>
            </a:pPr>
            <a:r>
              <a:rPr lang="cs-CZ" dirty="0">
                <a:solidFill>
                  <a:schemeClr val="tx1"/>
                </a:solidFill>
              </a:rPr>
              <a:t>	</a:t>
            </a:r>
            <a:r>
              <a:rPr lang="cs-CZ" dirty="0" err="1" smtClean="0">
                <a:solidFill>
                  <a:schemeClr val="tx1"/>
                </a:solidFill>
                <a:hlinkClick r:id="rId3"/>
              </a:rPr>
              <a:t>dolezal.p</a:t>
            </a:r>
            <a:r>
              <a:rPr lang="en-US" dirty="0" smtClean="0">
                <a:solidFill>
                  <a:schemeClr val="tx1"/>
                </a:solidFill>
                <a:hlinkClick r:id="rId3"/>
              </a:rPr>
              <a:t>@</a:t>
            </a:r>
            <a:r>
              <a:rPr lang="cs-CZ" dirty="0" smtClean="0">
                <a:solidFill>
                  <a:schemeClr val="tx1"/>
                </a:solidFill>
                <a:hlinkClick r:id="rId3"/>
              </a:rPr>
              <a:t>fce.vutbr.cz</a:t>
            </a:r>
            <a:endParaRPr lang="cs-CZ" dirty="0" smtClean="0">
              <a:solidFill>
                <a:schemeClr val="tx1"/>
              </a:solidFill>
            </a:endParaRPr>
          </a:p>
          <a:p>
            <a:pPr algn="l" eaLnBrk="1" fontAlgn="auto" hangingPunct="1">
              <a:spcAft>
                <a:spcPts val="0"/>
              </a:spcAft>
              <a:buFont typeface="Arial" pitchFamily="34" charset="0"/>
              <a:buNone/>
              <a:defRPr/>
            </a:pPr>
            <a:endParaRPr lang="cs-CZ" dirty="0" smtClean="0">
              <a:solidFill>
                <a:schemeClr val="tx1"/>
              </a:solidFill>
            </a:endParaRPr>
          </a:p>
          <a:p>
            <a:pPr algn="l" eaLnBrk="1" fontAlgn="auto" hangingPunct="1">
              <a:spcAft>
                <a:spcPts val="0"/>
              </a:spcAft>
              <a:buFont typeface="Arial" pitchFamily="34" charset="0"/>
              <a:buNone/>
              <a:defRPr/>
            </a:pPr>
            <a:r>
              <a:rPr lang="cs-CZ" dirty="0">
                <a:solidFill>
                  <a:schemeClr val="tx1"/>
                </a:solidFill>
              </a:rPr>
              <a:t>	</a:t>
            </a:r>
            <a:endParaRPr lang="cs-CZ" dirty="0" smtClean="0">
              <a:solidFill>
                <a:schemeClr val="tx1"/>
              </a:solidFill>
            </a:endParaRPr>
          </a:p>
          <a:p>
            <a:pPr algn="l" eaLnBrk="1" fontAlgn="auto" hangingPunct="1">
              <a:spcAft>
                <a:spcPts val="0"/>
              </a:spcAft>
              <a:buFont typeface="Arial" pitchFamily="34" charset="0"/>
              <a:buNone/>
              <a:defRPr/>
            </a:pPr>
            <a:r>
              <a:rPr lang="cs-CZ" dirty="0">
                <a:solidFill>
                  <a:schemeClr val="tx1"/>
                </a:solidFill>
              </a:rPr>
              <a:t>	</a:t>
            </a:r>
            <a:endParaRPr lang="cs-CZ" dirty="0" smtClean="0">
              <a:solidFill>
                <a:schemeClr val="tx1"/>
              </a:solidFill>
            </a:endParaRPr>
          </a:p>
          <a:p>
            <a:pPr algn="l" eaLnBrk="1" fontAlgn="auto" hangingPunct="1">
              <a:spcAft>
                <a:spcPts val="0"/>
              </a:spcAft>
              <a:buFont typeface="Arial" pitchFamily="34" charset="0"/>
              <a:buNone/>
              <a:defRPr/>
            </a:pPr>
            <a:endParaRPr lang="cs-CZ" dirty="0">
              <a:solidFill>
                <a:schemeClr val="tx1"/>
              </a:solidFill>
            </a:endParaRPr>
          </a:p>
          <a:p>
            <a:pPr eaLnBrk="1" fontAlgn="auto" hangingPunct="1">
              <a:spcAft>
                <a:spcPts val="0"/>
              </a:spcAft>
              <a:buFont typeface="Arial" pitchFamily="34" charset="0"/>
              <a:buNone/>
              <a:defRPr/>
            </a:pPr>
            <a:endParaRPr lang="cs-CZ" dirty="0">
              <a:solidFill>
                <a:schemeClr val="tx1"/>
              </a:solidFill>
            </a:endParaRPr>
          </a:p>
        </p:txBody>
      </p:sp>
      <p:grpSp>
        <p:nvGrpSpPr>
          <p:cNvPr id="14339" name="Group 3"/>
          <p:cNvGrpSpPr>
            <a:grpSpLocks/>
          </p:cNvGrpSpPr>
          <p:nvPr/>
        </p:nvGrpSpPr>
        <p:grpSpPr bwMode="auto">
          <a:xfrm>
            <a:off x="0" y="0"/>
            <a:ext cx="2290763" cy="1233488"/>
            <a:chOff x="670" y="89"/>
            <a:chExt cx="4092" cy="2370"/>
          </a:xfrm>
        </p:grpSpPr>
        <p:pic>
          <p:nvPicPr>
            <p:cNvPr id="14343" name="Picture 4" descr="CMYK2"/>
            <p:cNvPicPr>
              <a:picLocks noChangeAspect="1" noChangeArrowheads="1"/>
            </p:cNvPicPr>
            <p:nvPr/>
          </p:nvPicPr>
          <p:blipFill>
            <a:blip r:embed="rId4">
              <a:lum contrast="6000"/>
            </a:blip>
            <a:srcRect/>
            <a:stretch>
              <a:fillRect/>
            </a:stretch>
          </p:blipFill>
          <p:spPr bwMode="auto">
            <a:xfrm>
              <a:off x="670" y="89"/>
              <a:ext cx="4092" cy="2370"/>
            </a:xfrm>
            <a:prstGeom prst="rect">
              <a:avLst/>
            </a:prstGeom>
            <a:noFill/>
            <a:ln w="9525">
              <a:noFill/>
              <a:miter lim="800000"/>
              <a:headEnd/>
              <a:tailEnd/>
            </a:ln>
          </p:spPr>
        </p:pic>
        <p:sp>
          <p:nvSpPr>
            <p:cNvPr id="14344" name="Rectangle 5"/>
            <p:cNvSpPr>
              <a:spLocks noChangeArrowheads="1"/>
            </p:cNvSpPr>
            <p:nvPr/>
          </p:nvSpPr>
          <p:spPr bwMode="auto">
            <a:xfrm>
              <a:off x="1785" y="1811"/>
              <a:ext cx="1626" cy="408"/>
            </a:xfrm>
            <a:prstGeom prst="rect">
              <a:avLst/>
            </a:prstGeom>
            <a:solidFill>
              <a:srgbClr val="FFFFFF"/>
            </a:solidFill>
            <a:ln w="0">
              <a:noFill/>
              <a:miter lim="800000"/>
              <a:headEnd/>
              <a:tailEnd/>
            </a:ln>
          </p:spPr>
          <p:txBody>
            <a:bodyPr lIns="0" tIns="0"/>
            <a:lstStyle/>
            <a:p>
              <a:endParaRPr lang="cs-CZ">
                <a:latin typeface="Calibri" pitchFamily="34" charset="0"/>
              </a:endParaRPr>
            </a:p>
          </p:txBody>
        </p:sp>
      </p:grpSp>
      <p:pic>
        <p:nvPicPr>
          <p:cNvPr id="14340" name="obrázek 51" descr="SZIF_logo_text_barvy_RGB"/>
          <p:cNvPicPr>
            <a:picLocks noChangeAspect="1" noChangeArrowheads="1"/>
          </p:cNvPicPr>
          <p:nvPr/>
        </p:nvPicPr>
        <p:blipFill>
          <a:blip r:embed="rId5"/>
          <a:srcRect/>
          <a:stretch>
            <a:fillRect/>
          </a:stretch>
        </p:blipFill>
        <p:spPr bwMode="auto">
          <a:xfrm>
            <a:off x="7092950" y="333375"/>
            <a:ext cx="1709738" cy="477838"/>
          </a:xfrm>
          <a:prstGeom prst="rect">
            <a:avLst/>
          </a:prstGeom>
          <a:noFill/>
          <a:ln w="9525">
            <a:noFill/>
            <a:miter lim="800000"/>
            <a:headEnd/>
            <a:tailEnd/>
          </a:ln>
        </p:spPr>
      </p:pic>
      <p:pic>
        <p:nvPicPr>
          <p:cNvPr id="14341" name="Picture 18" descr="FAST-ZP1-SPEC"/>
          <p:cNvPicPr>
            <a:picLocks noChangeAspect="1" noChangeArrowheads="1"/>
          </p:cNvPicPr>
          <p:nvPr/>
        </p:nvPicPr>
        <p:blipFill>
          <a:blip r:embed="rId6"/>
          <a:srcRect/>
          <a:stretch>
            <a:fillRect/>
          </a:stretch>
        </p:blipFill>
        <p:spPr bwMode="auto">
          <a:xfrm>
            <a:off x="179388" y="5697538"/>
            <a:ext cx="1296987" cy="981075"/>
          </a:xfrm>
          <a:prstGeom prst="rect">
            <a:avLst/>
          </a:prstGeom>
          <a:noFill/>
          <a:ln w="9525">
            <a:noFill/>
            <a:miter lim="800000"/>
            <a:headEnd/>
            <a:tailEnd/>
          </a:ln>
        </p:spPr>
      </p:pic>
      <p:pic>
        <p:nvPicPr>
          <p:cNvPr id="14342" name="Picture 15" descr="agp"/>
          <p:cNvPicPr>
            <a:picLocks noChangeAspect="1" noChangeArrowheads="1"/>
          </p:cNvPicPr>
          <p:nvPr/>
        </p:nvPicPr>
        <p:blipFill>
          <a:blip r:embed="rId7"/>
          <a:srcRect/>
          <a:stretch>
            <a:fillRect/>
          </a:stretch>
        </p:blipFill>
        <p:spPr bwMode="auto">
          <a:xfrm>
            <a:off x="5292725" y="6092825"/>
            <a:ext cx="365760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765175"/>
            <a:ext cx="8893175" cy="4751388"/>
          </a:xfrm>
        </p:spPr>
        <p:txBody>
          <a:bodyPr rtlCol="0">
            <a:normAutofit lnSpcReduction="10000"/>
          </a:bodyPr>
          <a:lstStyle/>
          <a:p>
            <a:pPr eaLnBrk="1" fontAlgn="auto" hangingPunct="1">
              <a:spcAft>
                <a:spcPts val="0"/>
              </a:spcAft>
              <a:buFont typeface="Arial" pitchFamily="34" charset="0"/>
              <a:buChar char="•"/>
              <a:defRPr/>
            </a:pPr>
            <a:r>
              <a:rPr lang="cs-CZ" sz="2000" dirty="0" smtClean="0"/>
              <a:t>Hlavní polní cesty – jsou kategorizovány</a:t>
            </a:r>
          </a:p>
          <a:p>
            <a:pPr lvl="1" eaLnBrk="1" fontAlgn="auto" hangingPunct="1">
              <a:spcAft>
                <a:spcPts val="0"/>
              </a:spcAft>
              <a:buFont typeface="Arial" pitchFamily="34" charset="0"/>
              <a:buChar char="–"/>
              <a:defRPr/>
            </a:pPr>
            <a:r>
              <a:rPr lang="cs-CZ" sz="1600" dirty="0" smtClean="0"/>
              <a:t>Soustřeďují dopravu z vedlejších polních cest,</a:t>
            </a:r>
          </a:p>
          <a:p>
            <a:pPr lvl="1" eaLnBrk="1" fontAlgn="auto" hangingPunct="1">
              <a:spcAft>
                <a:spcPts val="0"/>
              </a:spcAft>
              <a:buFont typeface="Arial" pitchFamily="34" charset="0"/>
              <a:buChar char="–"/>
              <a:defRPr/>
            </a:pPr>
            <a:r>
              <a:rPr lang="cs-CZ" sz="1600" dirty="0" smtClean="0"/>
              <a:t>jsou napojeny na místní komunikace nebo silnice III. třídy, </a:t>
            </a:r>
            <a:r>
              <a:rPr lang="cs-CZ" sz="1600" dirty="0" err="1" smtClean="0"/>
              <a:t>vyjímečně</a:t>
            </a:r>
            <a:r>
              <a:rPr lang="cs-CZ" sz="1600" dirty="0" smtClean="0"/>
              <a:t> </a:t>
            </a:r>
            <a:r>
              <a:rPr lang="cs-CZ" sz="1600" dirty="0" err="1" smtClean="0"/>
              <a:t>II.třída</a:t>
            </a:r>
            <a:r>
              <a:rPr lang="cs-CZ" sz="1600" dirty="0" smtClean="0"/>
              <a:t>,</a:t>
            </a:r>
          </a:p>
          <a:p>
            <a:pPr lvl="1" eaLnBrk="1" fontAlgn="auto" hangingPunct="1">
              <a:spcAft>
                <a:spcPts val="0"/>
              </a:spcAft>
              <a:buFont typeface="Arial" pitchFamily="34" charset="0"/>
              <a:buChar char="–"/>
              <a:defRPr/>
            </a:pPr>
            <a:r>
              <a:rPr lang="cs-CZ" sz="1600" dirty="0" smtClean="0"/>
              <a:t>přivádějí dopravu z přilehlých pozemků k zemědělské usedlosti,</a:t>
            </a:r>
          </a:p>
          <a:p>
            <a:pPr lvl="1" eaLnBrk="1" fontAlgn="auto" hangingPunct="1">
              <a:spcAft>
                <a:spcPts val="0"/>
              </a:spcAft>
              <a:buFont typeface="Arial" pitchFamily="34" charset="0"/>
              <a:buChar char="–"/>
              <a:defRPr/>
            </a:pPr>
            <a:r>
              <a:rPr lang="cs-CZ" sz="1600" dirty="0" smtClean="0"/>
              <a:t>jednopruhové s výhybnami, </a:t>
            </a:r>
            <a:r>
              <a:rPr lang="cs-CZ" sz="1600" dirty="0" err="1" smtClean="0"/>
              <a:t>vyjímečně</a:t>
            </a:r>
            <a:r>
              <a:rPr lang="cs-CZ" sz="1600" dirty="0" smtClean="0"/>
              <a:t> </a:t>
            </a:r>
            <a:r>
              <a:rPr lang="cs-CZ" sz="1600" dirty="0" err="1" smtClean="0"/>
              <a:t>dvoupruhové</a:t>
            </a:r>
            <a:r>
              <a:rPr lang="cs-CZ" sz="1600" dirty="0" smtClean="0"/>
              <a:t>, zpevněné, celoročně sjízdné,</a:t>
            </a:r>
          </a:p>
          <a:p>
            <a:pPr lvl="1" eaLnBrk="1" fontAlgn="auto" hangingPunct="1">
              <a:spcAft>
                <a:spcPts val="0"/>
              </a:spcAft>
              <a:buFont typeface="Arial" pitchFamily="34" charset="0"/>
              <a:buChar char="–"/>
              <a:defRPr/>
            </a:pPr>
            <a:r>
              <a:rPr lang="cs-CZ" sz="1600" dirty="0" smtClean="0"/>
              <a:t>optimální svozná plocha 100 ha.</a:t>
            </a:r>
          </a:p>
          <a:p>
            <a:pPr eaLnBrk="1" fontAlgn="auto" hangingPunct="1">
              <a:spcAft>
                <a:spcPts val="0"/>
              </a:spcAft>
              <a:buFont typeface="Arial" pitchFamily="34" charset="0"/>
              <a:buChar char="•"/>
              <a:defRPr/>
            </a:pPr>
            <a:r>
              <a:rPr lang="cs-CZ" sz="2000" dirty="0" smtClean="0"/>
              <a:t>Vedlejší cesty - jsou kategorizovány</a:t>
            </a:r>
          </a:p>
          <a:p>
            <a:pPr lvl="1" eaLnBrk="1" fontAlgn="auto" hangingPunct="1">
              <a:spcAft>
                <a:spcPts val="0"/>
              </a:spcAft>
              <a:buFont typeface="Arial" pitchFamily="34" charset="0"/>
              <a:buChar char="–"/>
              <a:defRPr/>
            </a:pPr>
            <a:r>
              <a:rPr lang="cs-CZ" sz="1600" dirty="0" smtClean="0"/>
              <a:t>Zajišťují dopravu z přilehlých pozemků a jsou napojeny na cesty hlavní,</a:t>
            </a:r>
          </a:p>
          <a:p>
            <a:pPr lvl="1" eaLnBrk="1" fontAlgn="auto" hangingPunct="1">
              <a:spcAft>
                <a:spcPts val="0"/>
              </a:spcAft>
              <a:buFont typeface="Arial" pitchFamily="34" charset="0"/>
              <a:buChar char="–"/>
              <a:defRPr/>
            </a:pPr>
            <a:r>
              <a:rPr lang="cs-CZ" sz="1600" dirty="0" smtClean="0"/>
              <a:t>mohou být napojeny na místní komunikace nebo silnice III. třídy, </a:t>
            </a:r>
            <a:r>
              <a:rPr lang="cs-CZ" sz="1600" dirty="0" err="1" smtClean="0"/>
              <a:t>vyjímečně</a:t>
            </a:r>
            <a:r>
              <a:rPr lang="cs-CZ" sz="1600" dirty="0" smtClean="0"/>
              <a:t> </a:t>
            </a:r>
            <a:r>
              <a:rPr lang="cs-CZ" sz="1600" dirty="0" err="1" smtClean="0"/>
              <a:t>II.třída</a:t>
            </a:r>
            <a:r>
              <a:rPr lang="cs-CZ" sz="1600" dirty="0" smtClean="0"/>
              <a:t>,</a:t>
            </a:r>
          </a:p>
          <a:p>
            <a:pPr lvl="1" eaLnBrk="1" fontAlgn="auto" hangingPunct="1">
              <a:spcAft>
                <a:spcPts val="0"/>
              </a:spcAft>
              <a:buFont typeface="Arial" pitchFamily="34" charset="0"/>
              <a:buChar char="–"/>
              <a:defRPr/>
            </a:pPr>
            <a:r>
              <a:rPr lang="cs-CZ" sz="1600" dirty="0" smtClean="0"/>
              <a:t>jednopruhové, výhybny jsou doporučené, obvykle zpevněné štěrkem nebo jinak, nemusí být celoročně sjízdné, šířka 3,0 – 3,</a:t>
            </a:r>
            <a:r>
              <a:rPr lang="cs-CZ" sz="1600" dirty="0" err="1" smtClean="0"/>
              <a:t>5m</a:t>
            </a:r>
            <a:r>
              <a:rPr lang="cs-CZ" sz="1600" dirty="0" smtClean="0"/>
              <a:t>,</a:t>
            </a:r>
          </a:p>
          <a:p>
            <a:pPr lvl="1" eaLnBrk="1" fontAlgn="auto" hangingPunct="1">
              <a:spcAft>
                <a:spcPts val="0"/>
              </a:spcAft>
              <a:buFont typeface="Arial" pitchFamily="34" charset="0"/>
              <a:buChar char="–"/>
              <a:defRPr/>
            </a:pPr>
            <a:r>
              <a:rPr lang="cs-CZ" sz="1600" dirty="0" smtClean="0"/>
              <a:t>optimální svozná plocha 50 ha.</a:t>
            </a:r>
          </a:p>
          <a:p>
            <a:pPr eaLnBrk="1" fontAlgn="auto" hangingPunct="1">
              <a:spcAft>
                <a:spcPts val="0"/>
              </a:spcAft>
              <a:buFont typeface="Arial" pitchFamily="34" charset="0"/>
              <a:buChar char="•"/>
              <a:defRPr/>
            </a:pPr>
            <a:r>
              <a:rPr lang="cs-CZ" sz="2000" dirty="0" smtClean="0"/>
              <a:t>Doplňkové  cesty - nejsou kategorizovány</a:t>
            </a:r>
          </a:p>
          <a:p>
            <a:pPr lvl="1" eaLnBrk="1" fontAlgn="auto" hangingPunct="1">
              <a:spcAft>
                <a:spcPts val="0"/>
              </a:spcAft>
              <a:buFont typeface="Arial" pitchFamily="34" charset="0"/>
              <a:buChar char="–"/>
              <a:defRPr/>
            </a:pPr>
            <a:r>
              <a:rPr lang="cs-CZ" sz="1600" dirty="0" smtClean="0"/>
              <a:t>Zajišťují sezónní komunikační propojení, mohou tvořit hranici mezi pozemky, zajišťují zpřístupnění pozemků jednoho vlastníka,</a:t>
            </a:r>
          </a:p>
          <a:p>
            <a:pPr lvl="1" eaLnBrk="1" fontAlgn="auto" hangingPunct="1">
              <a:spcAft>
                <a:spcPts val="0"/>
              </a:spcAft>
              <a:buFont typeface="Arial" pitchFamily="34" charset="0"/>
              <a:buChar char="–"/>
              <a:defRPr/>
            </a:pPr>
            <a:r>
              <a:rPr lang="cs-CZ" sz="1600" dirty="0" smtClean="0"/>
              <a:t>navrhují se jako nezpevněné, šířka 3,0 – 3,</a:t>
            </a:r>
            <a:r>
              <a:rPr lang="cs-CZ" sz="1600" dirty="0" err="1" smtClean="0"/>
              <a:t>5m</a:t>
            </a:r>
            <a:endParaRPr lang="cs-CZ" sz="1600" dirty="0" smtClean="0"/>
          </a:p>
          <a:p>
            <a:pPr lvl="1" eaLnBrk="1" fontAlgn="auto" hangingPunct="1">
              <a:spcAft>
                <a:spcPts val="0"/>
              </a:spcAft>
              <a:buFont typeface="Arial" pitchFamily="34" charset="0"/>
              <a:buChar char="–"/>
              <a:defRPr/>
            </a:pPr>
            <a:endParaRPr lang="cs-CZ" sz="2000" dirty="0" smtClean="0"/>
          </a:p>
          <a:p>
            <a:pPr lvl="2" eaLnBrk="1" fontAlgn="auto" hangingPunct="1">
              <a:spcAft>
                <a:spcPts val="0"/>
              </a:spcAft>
              <a:buFont typeface="Arial" pitchFamily="34" charset="0"/>
              <a:buNone/>
              <a:defRPr/>
            </a:pPr>
            <a:endParaRPr lang="cs-CZ" sz="2000" i="1" dirty="0" smtClean="0"/>
          </a:p>
        </p:txBody>
      </p:sp>
      <p:sp>
        <p:nvSpPr>
          <p:cNvPr id="23554" name="Nadpis 1"/>
          <p:cNvSpPr>
            <a:spLocks noGrp="1"/>
          </p:cNvSpPr>
          <p:nvPr>
            <p:ph type="title"/>
          </p:nvPr>
        </p:nvSpPr>
        <p:spPr>
          <a:xfrm>
            <a:off x="0" y="0"/>
            <a:ext cx="8229600" cy="1143000"/>
          </a:xfrm>
        </p:spPr>
        <p:txBody>
          <a:bodyPr anchor="t"/>
          <a:lstStyle/>
          <a:p>
            <a:pPr algn="l" eaLnBrk="1" hangingPunct="1"/>
            <a:r>
              <a:rPr lang="cs-CZ" sz="4000" b="1" smtClean="0"/>
              <a:t>Zpřístupnění pozemků</a:t>
            </a:r>
            <a:endParaRPr lang="cs-CZ" sz="40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Zástupný symbol pro obsah 2"/>
          <p:cNvSpPr>
            <a:spLocks noGrp="1"/>
          </p:cNvSpPr>
          <p:nvPr>
            <p:ph idx="1"/>
          </p:nvPr>
        </p:nvSpPr>
        <p:spPr>
          <a:xfrm>
            <a:off x="0" y="765175"/>
            <a:ext cx="9036050" cy="5472113"/>
          </a:xfrm>
        </p:spPr>
        <p:txBody>
          <a:bodyPr/>
          <a:lstStyle/>
          <a:p>
            <a:pPr eaLnBrk="1" hangingPunct="1"/>
            <a:r>
              <a:rPr lang="cs-CZ" sz="2000" dirty="0" smtClean="0"/>
              <a:t>kategorizace polních cest dle ČSN 73 6109 Projektování polních cest</a:t>
            </a:r>
          </a:p>
          <a:p>
            <a:pPr eaLnBrk="1" hangingPunct="1"/>
            <a:r>
              <a:rPr lang="cs-CZ" sz="2000" dirty="0" smtClean="0"/>
              <a:t>P </a:t>
            </a:r>
            <a:r>
              <a:rPr lang="cs-CZ" sz="2000" dirty="0" smtClean="0"/>
              <a:t>- volná </a:t>
            </a:r>
            <a:r>
              <a:rPr lang="cs-CZ" sz="2000" dirty="0" smtClean="0"/>
              <a:t>šířka polní cesty </a:t>
            </a:r>
            <a:r>
              <a:rPr lang="en-US" sz="2000" dirty="0" smtClean="0"/>
              <a:t>[</a:t>
            </a:r>
            <a:r>
              <a:rPr lang="cs-CZ" sz="2000" dirty="0" smtClean="0"/>
              <a:t>m</a:t>
            </a:r>
            <a:r>
              <a:rPr lang="en-US" sz="2000" dirty="0" smtClean="0"/>
              <a:t>]</a:t>
            </a:r>
            <a:r>
              <a:rPr lang="cs-CZ" sz="2000" dirty="0"/>
              <a:t>/ návrhová rychlost </a:t>
            </a:r>
            <a:r>
              <a:rPr lang="en-US" sz="2000" dirty="0"/>
              <a:t>[</a:t>
            </a:r>
            <a:r>
              <a:rPr lang="cs-CZ" sz="2000" dirty="0"/>
              <a:t>km/h</a:t>
            </a:r>
            <a:r>
              <a:rPr lang="en-US" sz="2000" dirty="0" smtClean="0"/>
              <a:t>]</a:t>
            </a:r>
            <a:endParaRPr lang="cs-CZ" sz="2000" dirty="0" smtClean="0"/>
          </a:p>
          <a:p>
            <a:pPr lvl="2" eaLnBrk="1" hangingPunct="1">
              <a:buFont typeface="Arial" charset="0"/>
              <a:buNone/>
            </a:pPr>
            <a:endParaRPr lang="cs-CZ" sz="2000" i="1" dirty="0" smtClean="0"/>
          </a:p>
          <a:p>
            <a:pPr lvl="2" eaLnBrk="1" hangingPunct="1">
              <a:buFont typeface="Arial" charset="0"/>
              <a:buNone/>
            </a:pPr>
            <a:endParaRPr lang="cs-CZ" sz="2000" i="1" dirty="0" smtClean="0"/>
          </a:p>
          <a:p>
            <a:pPr lvl="2" eaLnBrk="1" hangingPunct="1">
              <a:buFont typeface="Arial" charset="0"/>
              <a:buNone/>
            </a:pPr>
            <a:endParaRPr lang="cs-CZ" sz="2000" i="1" dirty="0" smtClean="0"/>
          </a:p>
          <a:p>
            <a:pPr lvl="2" eaLnBrk="1" hangingPunct="1">
              <a:buFont typeface="Arial" charset="0"/>
              <a:buNone/>
            </a:pPr>
            <a:endParaRPr lang="cs-CZ" sz="2000" i="1" dirty="0" smtClean="0"/>
          </a:p>
          <a:p>
            <a:pPr lvl="2" eaLnBrk="1" hangingPunct="1">
              <a:buFont typeface="Arial" charset="0"/>
              <a:buNone/>
            </a:pPr>
            <a:endParaRPr lang="cs-CZ" sz="2000" i="1" dirty="0" smtClean="0"/>
          </a:p>
          <a:p>
            <a:pPr lvl="2" eaLnBrk="1" hangingPunct="1">
              <a:buFont typeface="Arial" charset="0"/>
              <a:buNone/>
            </a:pPr>
            <a:endParaRPr lang="cs-CZ" sz="2000" i="1" dirty="0" smtClean="0"/>
          </a:p>
          <a:p>
            <a:pPr lvl="2" eaLnBrk="1" hangingPunct="1">
              <a:buFont typeface="Arial" charset="0"/>
              <a:buNone/>
            </a:pPr>
            <a:endParaRPr lang="cs-CZ" sz="2000" i="1" dirty="0" smtClean="0"/>
          </a:p>
          <a:p>
            <a:pPr lvl="2" eaLnBrk="1" hangingPunct="1">
              <a:buFont typeface="Arial" charset="0"/>
              <a:buNone/>
            </a:pPr>
            <a:endParaRPr lang="cs-CZ" sz="2000" i="1" dirty="0" smtClean="0"/>
          </a:p>
          <a:p>
            <a:pPr lvl="2" eaLnBrk="1" hangingPunct="1">
              <a:buFont typeface="Arial" charset="0"/>
              <a:buNone/>
            </a:pPr>
            <a:endParaRPr lang="cs-CZ" sz="2000" i="1" dirty="0" smtClean="0"/>
          </a:p>
          <a:p>
            <a:pPr lvl="2" eaLnBrk="1" hangingPunct="1">
              <a:buFont typeface="Arial" charset="0"/>
              <a:buNone/>
            </a:pPr>
            <a:endParaRPr lang="cs-CZ" sz="2000" i="1" dirty="0" smtClean="0"/>
          </a:p>
          <a:p>
            <a:pPr lvl="2" eaLnBrk="1" hangingPunct="1">
              <a:buFont typeface="Arial" charset="0"/>
              <a:buNone/>
            </a:pPr>
            <a:endParaRPr lang="cs-CZ" sz="2000" i="1" dirty="0" smtClean="0"/>
          </a:p>
        </p:txBody>
      </p:sp>
      <p:pic>
        <p:nvPicPr>
          <p:cNvPr id="25602" name="Obrázek 7" descr="v nasyu.jpg"/>
          <p:cNvPicPr>
            <a:picLocks noChangeAspect="1"/>
          </p:cNvPicPr>
          <p:nvPr/>
        </p:nvPicPr>
        <p:blipFill>
          <a:blip r:embed="rId2"/>
          <a:srcRect/>
          <a:stretch>
            <a:fillRect/>
          </a:stretch>
        </p:blipFill>
        <p:spPr bwMode="auto">
          <a:xfrm>
            <a:off x="250825" y="3860800"/>
            <a:ext cx="6985000" cy="2679700"/>
          </a:xfrm>
          <a:prstGeom prst="rect">
            <a:avLst/>
          </a:prstGeom>
          <a:noFill/>
          <a:ln w="9525">
            <a:noFill/>
            <a:miter lim="800000"/>
            <a:headEnd/>
            <a:tailEnd/>
          </a:ln>
        </p:spPr>
      </p:pic>
      <p:sp>
        <p:nvSpPr>
          <p:cNvPr id="25603" name="Nadpis 1"/>
          <p:cNvSpPr>
            <a:spLocks noGrp="1"/>
          </p:cNvSpPr>
          <p:nvPr>
            <p:ph type="title"/>
          </p:nvPr>
        </p:nvSpPr>
        <p:spPr>
          <a:xfrm>
            <a:off x="0" y="0"/>
            <a:ext cx="8229600" cy="1143000"/>
          </a:xfrm>
        </p:spPr>
        <p:txBody>
          <a:bodyPr anchor="t"/>
          <a:lstStyle/>
          <a:p>
            <a:pPr algn="l" eaLnBrk="1" hangingPunct="1"/>
            <a:r>
              <a:rPr lang="cs-CZ" sz="4000" b="1" smtClean="0"/>
              <a:t>Zpřístupnění pozemků</a:t>
            </a:r>
            <a:endParaRPr lang="cs-CZ" sz="4000" smtClean="0"/>
          </a:p>
        </p:txBody>
      </p:sp>
      <p:pic>
        <p:nvPicPr>
          <p:cNvPr id="25604" name="Picture 7" descr="kategorie1"/>
          <p:cNvPicPr>
            <a:picLocks noChangeAspect="1" noChangeArrowheads="1"/>
          </p:cNvPicPr>
          <p:nvPr/>
        </p:nvPicPr>
        <p:blipFill>
          <a:blip r:embed="rId3"/>
          <a:srcRect/>
          <a:stretch>
            <a:fillRect/>
          </a:stretch>
        </p:blipFill>
        <p:spPr bwMode="auto">
          <a:xfrm>
            <a:off x="755650" y="1773238"/>
            <a:ext cx="6262688"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Zástupný symbol pro obsah 2"/>
          <p:cNvSpPr>
            <a:spLocks noGrp="1"/>
          </p:cNvSpPr>
          <p:nvPr>
            <p:ph idx="1"/>
          </p:nvPr>
        </p:nvSpPr>
        <p:spPr>
          <a:xfrm>
            <a:off x="0" y="981075"/>
            <a:ext cx="9036050" cy="5472113"/>
          </a:xfrm>
        </p:spPr>
        <p:txBody>
          <a:bodyPr/>
          <a:lstStyle/>
          <a:p>
            <a:pPr lvl="2" eaLnBrk="1" hangingPunct="1">
              <a:buFont typeface="Arial" charset="0"/>
              <a:buNone/>
            </a:pPr>
            <a:endParaRPr lang="cs-CZ" sz="2000" i="1" smtClean="0"/>
          </a:p>
          <a:p>
            <a:pPr lvl="2" eaLnBrk="1" hangingPunct="1">
              <a:buFont typeface="Arial" charset="0"/>
              <a:buNone/>
            </a:pPr>
            <a:endParaRPr lang="cs-CZ" sz="2000" i="1" smtClean="0"/>
          </a:p>
          <a:p>
            <a:pPr lvl="2" eaLnBrk="1" hangingPunct="1">
              <a:buFont typeface="Arial" charset="0"/>
              <a:buNone/>
            </a:pPr>
            <a:endParaRPr lang="cs-CZ" sz="2000" i="1" smtClean="0"/>
          </a:p>
          <a:p>
            <a:pPr lvl="2" eaLnBrk="1" hangingPunct="1">
              <a:buFont typeface="Arial" charset="0"/>
              <a:buNone/>
            </a:pPr>
            <a:endParaRPr lang="cs-CZ" sz="2000" i="1" smtClean="0"/>
          </a:p>
          <a:p>
            <a:pPr lvl="2" eaLnBrk="1" hangingPunct="1">
              <a:buFont typeface="Arial" charset="0"/>
              <a:buNone/>
            </a:pPr>
            <a:endParaRPr lang="cs-CZ" sz="2000" i="1" smtClean="0"/>
          </a:p>
          <a:p>
            <a:pPr lvl="2" eaLnBrk="1" hangingPunct="1">
              <a:buFont typeface="Arial" charset="0"/>
              <a:buNone/>
            </a:pPr>
            <a:endParaRPr lang="cs-CZ" sz="2000" i="1" smtClean="0"/>
          </a:p>
          <a:p>
            <a:pPr lvl="2" eaLnBrk="1" hangingPunct="1">
              <a:buFont typeface="Arial" charset="0"/>
              <a:buNone/>
            </a:pPr>
            <a:endParaRPr lang="cs-CZ" sz="2000" i="1" smtClean="0"/>
          </a:p>
          <a:p>
            <a:pPr lvl="2" eaLnBrk="1" hangingPunct="1">
              <a:buFont typeface="Arial" charset="0"/>
              <a:buNone/>
            </a:pPr>
            <a:endParaRPr lang="cs-CZ" sz="2000" i="1" smtClean="0"/>
          </a:p>
          <a:p>
            <a:pPr lvl="2" eaLnBrk="1" hangingPunct="1">
              <a:buFont typeface="Arial" charset="0"/>
              <a:buNone/>
            </a:pPr>
            <a:endParaRPr lang="cs-CZ" sz="2000" i="1" smtClean="0"/>
          </a:p>
          <a:p>
            <a:pPr lvl="2" eaLnBrk="1" hangingPunct="1">
              <a:buFont typeface="Arial" charset="0"/>
              <a:buNone/>
            </a:pPr>
            <a:endParaRPr lang="cs-CZ" sz="2000" i="1" smtClean="0"/>
          </a:p>
        </p:txBody>
      </p:sp>
      <p:pic>
        <p:nvPicPr>
          <p:cNvPr id="26626" name="Obrázek 5" descr="profil pomocny pozemek.jpg"/>
          <p:cNvPicPr>
            <a:picLocks noChangeAspect="1"/>
          </p:cNvPicPr>
          <p:nvPr/>
        </p:nvPicPr>
        <p:blipFill>
          <a:blip r:embed="rId2"/>
          <a:srcRect/>
          <a:stretch>
            <a:fillRect/>
          </a:stretch>
        </p:blipFill>
        <p:spPr bwMode="auto">
          <a:xfrm>
            <a:off x="539750" y="1268413"/>
            <a:ext cx="8145463" cy="3889375"/>
          </a:xfrm>
          <a:prstGeom prst="rect">
            <a:avLst/>
          </a:prstGeom>
          <a:noFill/>
          <a:ln w="9525">
            <a:noFill/>
            <a:miter lim="800000"/>
            <a:headEnd/>
            <a:tailEnd/>
          </a:ln>
        </p:spPr>
      </p:pic>
      <p:sp>
        <p:nvSpPr>
          <p:cNvPr id="7" name="Nadpis 1"/>
          <p:cNvSpPr txBox="1">
            <a:spLocks/>
          </p:cNvSpPr>
          <p:nvPr/>
        </p:nvSpPr>
        <p:spPr>
          <a:xfrm>
            <a:off x="0" y="0"/>
            <a:ext cx="8229600" cy="1143000"/>
          </a:xfrm>
          <a:prstGeom prst="rect">
            <a:avLst/>
          </a:prstGeom>
        </p:spPr>
        <p:txBody>
          <a:bodyPr>
            <a:normAutofit/>
          </a:bodyPr>
          <a:lstStyle/>
          <a:p>
            <a:pPr fontAlgn="auto">
              <a:spcAft>
                <a:spcPts val="0"/>
              </a:spcAft>
              <a:defRPr/>
            </a:pPr>
            <a:r>
              <a:rPr lang="cs-CZ" sz="4000" b="1" dirty="0">
                <a:latin typeface="+mj-lt"/>
                <a:ea typeface="+mj-ea"/>
                <a:cs typeface="+mj-cs"/>
              </a:rPr>
              <a:t>Zpřístupnění pozemků</a:t>
            </a:r>
            <a:endParaRPr lang="cs-CZ" sz="4000" dirty="0">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adpis 1"/>
          <p:cNvSpPr>
            <a:spLocks noGrp="1"/>
          </p:cNvSpPr>
          <p:nvPr>
            <p:ph type="title"/>
          </p:nvPr>
        </p:nvSpPr>
        <p:spPr>
          <a:xfrm>
            <a:off x="0" y="0"/>
            <a:ext cx="8229600" cy="1143000"/>
          </a:xfrm>
        </p:spPr>
        <p:txBody>
          <a:bodyPr anchor="t"/>
          <a:lstStyle/>
          <a:p>
            <a:pPr algn="l" eaLnBrk="1" hangingPunct="1"/>
            <a:r>
              <a:rPr lang="cs-CZ" sz="4000" b="1" smtClean="0"/>
              <a:t>Zpřístupnění pozemků</a:t>
            </a:r>
            <a:endParaRPr lang="cs-CZ" sz="4000" smtClean="0"/>
          </a:p>
        </p:txBody>
      </p:sp>
      <p:sp>
        <p:nvSpPr>
          <p:cNvPr id="27650" name="Zástupný symbol pro obsah 2"/>
          <p:cNvSpPr>
            <a:spLocks noGrp="1"/>
          </p:cNvSpPr>
          <p:nvPr>
            <p:ph idx="1"/>
          </p:nvPr>
        </p:nvSpPr>
        <p:spPr>
          <a:xfrm>
            <a:off x="0" y="981075"/>
            <a:ext cx="9036050" cy="5472113"/>
          </a:xfrm>
        </p:spPr>
        <p:txBody>
          <a:bodyPr/>
          <a:lstStyle/>
          <a:p>
            <a:pPr lvl="2" eaLnBrk="1" hangingPunct="1">
              <a:buFont typeface="Arial" charset="0"/>
              <a:buNone/>
            </a:pPr>
            <a:endParaRPr lang="cs-CZ" sz="2000" i="1" smtClean="0"/>
          </a:p>
          <a:p>
            <a:pPr lvl="2" eaLnBrk="1" hangingPunct="1">
              <a:buFont typeface="Arial" charset="0"/>
              <a:buNone/>
            </a:pPr>
            <a:endParaRPr lang="cs-CZ" sz="2000" i="1" smtClean="0"/>
          </a:p>
          <a:p>
            <a:pPr lvl="2" eaLnBrk="1" hangingPunct="1">
              <a:buFont typeface="Arial" charset="0"/>
              <a:buNone/>
            </a:pPr>
            <a:endParaRPr lang="cs-CZ" sz="2000" i="1" smtClean="0"/>
          </a:p>
          <a:p>
            <a:pPr lvl="2" eaLnBrk="1" hangingPunct="1">
              <a:buFont typeface="Arial" charset="0"/>
              <a:buNone/>
            </a:pPr>
            <a:endParaRPr lang="cs-CZ" sz="2000" i="1" smtClean="0"/>
          </a:p>
          <a:p>
            <a:pPr lvl="2" eaLnBrk="1" hangingPunct="1">
              <a:buFont typeface="Arial" charset="0"/>
              <a:buNone/>
            </a:pPr>
            <a:endParaRPr lang="cs-CZ" sz="2000" i="1" smtClean="0"/>
          </a:p>
          <a:p>
            <a:pPr lvl="2" eaLnBrk="1" hangingPunct="1">
              <a:buFont typeface="Arial" charset="0"/>
              <a:buNone/>
            </a:pPr>
            <a:endParaRPr lang="cs-CZ" sz="2000" i="1" smtClean="0"/>
          </a:p>
          <a:p>
            <a:pPr lvl="2" eaLnBrk="1" hangingPunct="1">
              <a:buFont typeface="Arial" charset="0"/>
              <a:buNone/>
            </a:pPr>
            <a:endParaRPr lang="cs-CZ" sz="2000" i="1" smtClean="0"/>
          </a:p>
          <a:p>
            <a:pPr lvl="2" eaLnBrk="1" hangingPunct="1">
              <a:buFont typeface="Arial" charset="0"/>
              <a:buNone/>
            </a:pPr>
            <a:endParaRPr lang="cs-CZ" sz="2000" i="1" smtClean="0"/>
          </a:p>
          <a:p>
            <a:pPr lvl="2" eaLnBrk="1" hangingPunct="1">
              <a:buFont typeface="Arial" charset="0"/>
              <a:buNone/>
            </a:pPr>
            <a:endParaRPr lang="cs-CZ" sz="2000" i="1" smtClean="0"/>
          </a:p>
          <a:p>
            <a:pPr lvl="2" eaLnBrk="1" hangingPunct="1">
              <a:buFont typeface="Arial" charset="0"/>
              <a:buNone/>
            </a:pPr>
            <a:endParaRPr lang="cs-CZ" sz="2000" i="1" smtClean="0"/>
          </a:p>
        </p:txBody>
      </p:sp>
      <p:sp>
        <p:nvSpPr>
          <p:cNvPr id="27651" name="TextovéPole 4"/>
          <p:cNvSpPr txBox="1">
            <a:spLocks noChangeArrowheads="1"/>
          </p:cNvSpPr>
          <p:nvPr/>
        </p:nvSpPr>
        <p:spPr bwMode="auto">
          <a:xfrm>
            <a:off x="0" y="1052513"/>
            <a:ext cx="8137525" cy="369887"/>
          </a:xfrm>
          <a:prstGeom prst="rect">
            <a:avLst/>
          </a:prstGeom>
          <a:noFill/>
          <a:ln w="9525">
            <a:noFill/>
            <a:miter lim="800000"/>
            <a:headEnd/>
            <a:tailEnd/>
          </a:ln>
        </p:spPr>
        <p:txBody>
          <a:bodyPr>
            <a:spAutoFit/>
          </a:bodyPr>
          <a:lstStyle/>
          <a:p>
            <a:r>
              <a:rPr lang="cs-CZ">
                <a:latin typeface="Calibri" pitchFamily="34" charset="0"/>
              </a:rPr>
              <a:t>Návrhová rychlost – podélný sklon</a:t>
            </a:r>
          </a:p>
        </p:txBody>
      </p:sp>
      <p:pic>
        <p:nvPicPr>
          <p:cNvPr id="27652" name="Picture 6" descr="tab_sklony"/>
          <p:cNvPicPr>
            <a:picLocks noChangeAspect="1" noChangeArrowheads="1"/>
          </p:cNvPicPr>
          <p:nvPr/>
        </p:nvPicPr>
        <p:blipFill>
          <a:blip r:embed="rId2"/>
          <a:srcRect/>
          <a:stretch>
            <a:fillRect/>
          </a:stretch>
        </p:blipFill>
        <p:spPr bwMode="auto">
          <a:xfrm>
            <a:off x="179388" y="1557338"/>
            <a:ext cx="8640762" cy="2544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Nadpis 1"/>
          <p:cNvSpPr>
            <a:spLocks noGrp="1"/>
          </p:cNvSpPr>
          <p:nvPr>
            <p:ph type="title"/>
          </p:nvPr>
        </p:nvSpPr>
        <p:spPr>
          <a:xfrm>
            <a:off x="0" y="0"/>
            <a:ext cx="8229600" cy="1143000"/>
          </a:xfrm>
        </p:spPr>
        <p:txBody>
          <a:bodyPr anchor="t"/>
          <a:lstStyle/>
          <a:p>
            <a:pPr algn="l" eaLnBrk="1" hangingPunct="1"/>
            <a:r>
              <a:rPr lang="cs-CZ" sz="4000" b="1" smtClean="0"/>
              <a:t>Zpřístupnění pozemků</a:t>
            </a:r>
            <a:endParaRPr lang="cs-CZ" sz="4000" smtClean="0"/>
          </a:p>
        </p:txBody>
      </p:sp>
      <p:sp>
        <p:nvSpPr>
          <p:cNvPr id="28674" name="Zástupný symbol pro obsah 2"/>
          <p:cNvSpPr>
            <a:spLocks noGrp="1"/>
          </p:cNvSpPr>
          <p:nvPr>
            <p:ph idx="1"/>
          </p:nvPr>
        </p:nvSpPr>
        <p:spPr>
          <a:xfrm>
            <a:off x="0" y="1052513"/>
            <a:ext cx="7956550" cy="647700"/>
          </a:xfrm>
        </p:spPr>
        <p:txBody>
          <a:bodyPr/>
          <a:lstStyle/>
          <a:p>
            <a:pPr eaLnBrk="1" hangingPunct="1">
              <a:buFont typeface="Arial" charset="0"/>
              <a:buNone/>
            </a:pPr>
            <a:r>
              <a:rPr lang="cs-CZ" sz="2400" smtClean="0"/>
              <a:t>Ukázky  projektování polních cest</a:t>
            </a:r>
          </a:p>
          <a:p>
            <a:pPr eaLnBrk="1" hangingPunct="1">
              <a:buFont typeface="Arial" charset="0"/>
              <a:buNone/>
            </a:pPr>
            <a:endParaRPr lang="cs-CZ" sz="2400" smtClean="0"/>
          </a:p>
          <a:p>
            <a:pPr lvl="2" eaLnBrk="1" hangingPunct="1">
              <a:buFont typeface="Arial" charset="0"/>
              <a:buNone/>
            </a:pPr>
            <a:endParaRPr lang="cs-CZ" sz="2000" i="1" smtClean="0"/>
          </a:p>
        </p:txBody>
      </p:sp>
      <p:pic>
        <p:nvPicPr>
          <p:cNvPr id="28675" name="Picture 17" descr="Obrázek1"/>
          <p:cNvPicPr>
            <a:picLocks noChangeAspect="1" noChangeArrowheads="1"/>
          </p:cNvPicPr>
          <p:nvPr/>
        </p:nvPicPr>
        <p:blipFill>
          <a:blip r:embed="rId3"/>
          <a:srcRect/>
          <a:stretch>
            <a:fillRect/>
          </a:stretch>
        </p:blipFill>
        <p:spPr bwMode="auto">
          <a:xfrm>
            <a:off x="179388" y="1557338"/>
            <a:ext cx="3889375" cy="2749550"/>
          </a:xfrm>
          <a:prstGeom prst="rect">
            <a:avLst/>
          </a:prstGeom>
          <a:noFill/>
          <a:ln w="9525">
            <a:noFill/>
            <a:miter lim="800000"/>
            <a:headEnd/>
            <a:tailEnd/>
          </a:ln>
        </p:spPr>
      </p:pic>
      <p:pic>
        <p:nvPicPr>
          <p:cNvPr id="28676" name="Picture 18" descr="Obrázek2"/>
          <p:cNvPicPr>
            <a:picLocks noChangeAspect="1" noChangeArrowheads="1"/>
          </p:cNvPicPr>
          <p:nvPr/>
        </p:nvPicPr>
        <p:blipFill>
          <a:blip r:embed="rId4"/>
          <a:srcRect/>
          <a:stretch>
            <a:fillRect/>
          </a:stretch>
        </p:blipFill>
        <p:spPr bwMode="auto">
          <a:xfrm>
            <a:off x="4787900" y="836613"/>
            <a:ext cx="4356100" cy="3078162"/>
          </a:xfrm>
          <a:prstGeom prst="rect">
            <a:avLst/>
          </a:prstGeom>
          <a:noFill/>
          <a:ln w="9525">
            <a:noFill/>
            <a:miter lim="800000"/>
            <a:headEnd/>
            <a:tailEnd/>
          </a:ln>
        </p:spPr>
      </p:pic>
      <p:pic>
        <p:nvPicPr>
          <p:cNvPr id="28677" name="Picture 16" descr="ukazka_DMT_cesta"/>
          <p:cNvPicPr>
            <a:picLocks noChangeAspect="1" noChangeArrowheads="1"/>
          </p:cNvPicPr>
          <p:nvPr/>
        </p:nvPicPr>
        <p:blipFill>
          <a:blip r:embed="rId5"/>
          <a:srcRect/>
          <a:stretch>
            <a:fillRect/>
          </a:stretch>
        </p:blipFill>
        <p:spPr bwMode="auto">
          <a:xfrm>
            <a:off x="2339975" y="3789363"/>
            <a:ext cx="3408363" cy="2890837"/>
          </a:xfrm>
          <a:prstGeom prst="rect">
            <a:avLst/>
          </a:prstGeom>
          <a:noFill/>
          <a:ln w="9525">
            <a:noFill/>
            <a:miter lim="800000"/>
            <a:headEnd/>
            <a:tailEnd/>
          </a:ln>
        </p:spPr>
      </p:pic>
      <p:pic>
        <p:nvPicPr>
          <p:cNvPr id="28678" name="Picture 19" descr="Obrázek3"/>
          <p:cNvPicPr>
            <a:picLocks noChangeAspect="1" noChangeArrowheads="1"/>
          </p:cNvPicPr>
          <p:nvPr/>
        </p:nvPicPr>
        <p:blipFill>
          <a:blip r:embed="rId6"/>
          <a:srcRect/>
          <a:stretch>
            <a:fillRect/>
          </a:stretch>
        </p:blipFill>
        <p:spPr bwMode="auto">
          <a:xfrm>
            <a:off x="6227763" y="3860800"/>
            <a:ext cx="1968500"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Nadpis 1"/>
          <p:cNvSpPr>
            <a:spLocks noGrp="1"/>
          </p:cNvSpPr>
          <p:nvPr>
            <p:ph type="title"/>
          </p:nvPr>
        </p:nvSpPr>
        <p:spPr>
          <a:xfrm>
            <a:off x="0" y="0"/>
            <a:ext cx="8229600" cy="1143000"/>
          </a:xfrm>
        </p:spPr>
        <p:txBody>
          <a:bodyPr anchor="t"/>
          <a:lstStyle/>
          <a:p>
            <a:pPr algn="l" eaLnBrk="1" hangingPunct="1"/>
            <a:r>
              <a:rPr lang="cs-CZ" sz="4000" b="1" smtClean="0"/>
              <a:t>Zpřístupnění pozemků</a:t>
            </a:r>
            <a:endParaRPr lang="cs-CZ" sz="4000" smtClean="0"/>
          </a:p>
        </p:txBody>
      </p:sp>
      <p:sp>
        <p:nvSpPr>
          <p:cNvPr id="30722" name="Zástupný symbol pro obsah 2"/>
          <p:cNvSpPr>
            <a:spLocks noGrp="1"/>
          </p:cNvSpPr>
          <p:nvPr>
            <p:ph idx="1"/>
          </p:nvPr>
        </p:nvSpPr>
        <p:spPr>
          <a:xfrm>
            <a:off x="0" y="908050"/>
            <a:ext cx="7956550" cy="649288"/>
          </a:xfrm>
        </p:spPr>
        <p:txBody>
          <a:bodyPr/>
          <a:lstStyle/>
          <a:p>
            <a:pPr eaLnBrk="1" hangingPunct="1">
              <a:buFont typeface="Arial" charset="0"/>
              <a:buNone/>
            </a:pPr>
            <a:r>
              <a:rPr lang="cs-CZ" sz="2400" smtClean="0"/>
              <a:t>Ukázky polních cest</a:t>
            </a:r>
          </a:p>
          <a:p>
            <a:pPr eaLnBrk="1" hangingPunct="1">
              <a:buFont typeface="Arial" charset="0"/>
              <a:buNone/>
            </a:pPr>
            <a:endParaRPr lang="cs-CZ" sz="2400" smtClean="0"/>
          </a:p>
          <a:p>
            <a:pPr lvl="2" eaLnBrk="1" hangingPunct="1">
              <a:buFont typeface="Arial" charset="0"/>
              <a:buNone/>
            </a:pPr>
            <a:endParaRPr lang="cs-CZ" sz="2000" i="1" smtClean="0"/>
          </a:p>
        </p:txBody>
      </p:sp>
      <p:pic>
        <p:nvPicPr>
          <p:cNvPr id="30723" name="Picture 6" descr="nezpev_alej"/>
          <p:cNvPicPr>
            <a:picLocks noChangeAspect="1" noChangeArrowheads="1"/>
          </p:cNvPicPr>
          <p:nvPr/>
        </p:nvPicPr>
        <p:blipFill>
          <a:blip r:embed="rId3"/>
          <a:srcRect/>
          <a:stretch>
            <a:fillRect/>
          </a:stretch>
        </p:blipFill>
        <p:spPr bwMode="auto">
          <a:xfrm>
            <a:off x="5364163" y="4076700"/>
            <a:ext cx="3289300" cy="2466975"/>
          </a:xfrm>
          <a:prstGeom prst="rect">
            <a:avLst/>
          </a:prstGeom>
          <a:noFill/>
          <a:ln w="9525">
            <a:noFill/>
            <a:miter lim="800000"/>
            <a:headEnd/>
            <a:tailEnd/>
          </a:ln>
        </p:spPr>
      </p:pic>
      <p:pic>
        <p:nvPicPr>
          <p:cNvPr id="30724" name="Picture 9" descr="zpev_zakaleni"/>
          <p:cNvPicPr>
            <a:picLocks noChangeAspect="1" noChangeArrowheads="1"/>
          </p:cNvPicPr>
          <p:nvPr/>
        </p:nvPicPr>
        <p:blipFill>
          <a:blip r:embed="rId4"/>
          <a:srcRect/>
          <a:stretch>
            <a:fillRect/>
          </a:stretch>
        </p:blipFill>
        <p:spPr bwMode="auto">
          <a:xfrm>
            <a:off x="250825" y="3933825"/>
            <a:ext cx="3671888" cy="2754313"/>
          </a:xfrm>
          <a:prstGeom prst="rect">
            <a:avLst/>
          </a:prstGeom>
          <a:noFill/>
          <a:ln w="9525">
            <a:noFill/>
            <a:miter lim="800000"/>
            <a:headEnd/>
            <a:tailEnd/>
          </a:ln>
        </p:spPr>
      </p:pic>
      <p:pic>
        <p:nvPicPr>
          <p:cNvPr id="30725" name="Picture 2" descr="F:\prezentace\papuek\IMG_6460.JPG"/>
          <p:cNvPicPr>
            <a:picLocks noChangeAspect="1" noChangeArrowheads="1"/>
          </p:cNvPicPr>
          <p:nvPr/>
        </p:nvPicPr>
        <p:blipFill>
          <a:blip r:embed="rId5"/>
          <a:srcRect/>
          <a:stretch>
            <a:fillRect/>
          </a:stretch>
        </p:blipFill>
        <p:spPr bwMode="auto">
          <a:xfrm>
            <a:off x="2916238" y="3573463"/>
            <a:ext cx="2879725" cy="2159000"/>
          </a:xfrm>
          <a:prstGeom prst="rect">
            <a:avLst/>
          </a:prstGeom>
          <a:noFill/>
          <a:ln w="9525">
            <a:noFill/>
            <a:miter lim="800000"/>
            <a:headEnd/>
            <a:tailEnd/>
          </a:ln>
        </p:spPr>
      </p:pic>
      <p:pic>
        <p:nvPicPr>
          <p:cNvPr id="30726" name="Picture 3" descr="F:\prezentace\papuek\kolaudace 03.08.2012 001.jpg"/>
          <p:cNvPicPr>
            <a:picLocks noChangeAspect="1" noChangeArrowheads="1"/>
          </p:cNvPicPr>
          <p:nvPr/>
        </p:nvPicPr>
        <p:blipFill>
          <a:blip r:embed="rId6"/>
          <a:srcRect/>
          <a:stretch>
            <a:fillRect/>
          </a:stretch>
        </p:blipFill>
        <p:spPr bwMode="auto">
          <a:xfrm>
            <a:off x="3132138" y="908050"/>
            <a:ext cx="3384550" cy="2528888"/>
          </a:xfrm>
          <a:prstGeom prst="rect">
            <a:avLst/>
          </a:prstGeom>
          <a:noFill/>
          <a:ln w="9525">
            <a:noFill/>
            <a:miter lim="800000"/>
            <a:headEnd/>
            <a:tailEnd/>
          </a:ln>
        </p:spPr>
      </p:pic>
      <p:pic>
        <p:nvPicPr>
          <p:cNvPr id="30727" name="Picture 12" descr="Chom_C2_32"/>
          <p:cNvPicPr>
            <a:picLocks noChangeAspect="1" noChangeArrowheads="1"/>
          </p:cNvPicPr>
          <p:nvPr/>
        </p:nvPicPr>
        <p:blipFill>
          <a:blip r:embed="rId7"/>
          <a:srcRect/>
          <a:stretch>
            <a:fillRect/>
          </a:stretch>
        </p:blipFill>
        <p:spPr bwMode="auto">
          <a:xfrm>
            <a:off x="6156325" y="1844675"/>
            <a:ext cx="2663825" cy="1998663"/>
          </a:xfrm>
          <a:prstGeom prst="rect">
            <a:avLst/>
          </a:prstGeom>
          <a:noFill/>
          <a:ln w="9525">
            <a:noFill/>
            <a:miter lim="800000"/>
            <a:headEnd/>
            <a:tailEnd/>
          </a:ln>
        </p:spPr>
      </p:pic>
      <p:pic>
        <p:nvPicPr>
          <p:cNvPr id="30728" name="Picture 8" descr="zpev_dva_pruhy"/>
          <p:cNvPicPr>
            <a:picLocks noChangeAspect="1" noChangeArrowheads="1"/>
          </p:cNvPicPr>
          <p:nvPr/>
        </p:nvPicPr>
        <p:blipFill>
          <a:blip r:embed="rId8"/>
          <a:srcRect/>
          <a:stretch>
            <a:fillRect/>
          </a:stretch>
        </p:blipFill>
        <p:spPr bwMode="auto">
          <a:xfrm>
            <a:off x="107950" y="1557338"/>
            <a:ext cx="3024188" cy="226853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Nadpis 1"/>
          <p:cNvSpPr>
            <a:spLocks noGrp="1"/>
          </p:cNvSpPr>
          <p:nvPr>
            <p:ph type="title"/>
          </p:nvPr>
        </p:nvSpPr>
        <p:spPr>
          <a:xfrm>
            <a:off x="0" y="0"/>
            <a:ext cx="8229600" cy="1143000"/>
          </a:xfrm>
        </p:spPr>
        <p:txBody>
          <a:bodyPr anchor="t"/>
          <a:lstStyle/>
          <a:p>
            <a:pPr algn="l" eaLnBrk="1" hangingPunct="1"/>
            <a:r>
              <a:rPr lang="cs-CZ" sz="4000" b="1" smtClean="0"/>
              <a:t>Zpřístupnění pozemků</a:t>
            </a:r>
            <a:endParaRPr lang="cs-CZ" sz="4000" smtClean="0"/>
          </a:p>
        </p:txBody>
      </p:sp>
      <p:sp>
        <p:nvSpPr>
          <p:cNvPr id="32770" name="Zástupný symbol pro obsah 2"/>
          <p:cNvSpPr>
            <a:spLocks noGrp="1"/>
          </p:cNvSpPr>
          <p:nvPr>
            <p:ph idx="1"/>
          </p:nvPr>
        </p:nvSpPr>
        <p:spPr>
          <a:xfrm>
            <a:off x="0" y="1052513"/>
            <a:ext cx="7956550" cy="2376487"/>
          </a:xfrm>
        </p:spPr>
        <p:txBody>
          <a:bodyPr/>
          <a:lstStyle/>
          <a:p>
            <a:pPr eaLnBrk="1" hangingPunct="1">
              <a:buFont typeface="Arial" charset="0"/>
              <a:buNone/>
            </a:pPr>
            <a:r>
              <a:rPr lang="cs-CZ" sz="2400" b="1" smtClean="0"/>
              <a:t>Problémy</a:t>
            </a:r>
          </a:p>
          <a:p>
            <a:pPr eaLnBrk="1" hangingPunct="1"/>
            <a:r>
              <a:rPr lang="cs-CZ" sz="2000" smtClean="0"/>
              <a:t>Podcenění podkladů – zaměření</a:t>
            </a:r>
            <a:r>
              <a:rPr lang="cs-CZ" sz="2000" smtClean="0">
                <a:latin typeface="Arial" charset="0"/>
              </a:rPr>
              <a:t>.</a:t>
            </a:r>
          </a:p>
          <a:p>
            <a:pPr eaLnBrk="1" hangingPunct="1"/>
            <a:r>
              <a:rPr lang="cs-CZ" sz="2000" smtClean="0"/>
              <a:t>Špatný nebo nekvalitní návrh –  podélné sklony, niveleta, absence IGP, absence odvodnění, poddimenzované objekty apod.</a:t>
            </a:r>
          </a:p>
          <a:p>
            <a:pPr eaLnBrk="1" hangingPunct="1"/>
            <a:r>
              <a:rPr lang="cs-CZ" sz="2000" smtClean="0"/>
              <a:t>Snaha o ušetření nákladů</a:t>
            </a:r>
            <a:r>
              <a:rPr lang="cs-CZ" sz="2000" smtClean="0">
                <a:latin typeface="Arial" charset="0"/>
              </a:rPr>
              <a:t>.</a:t>
            </a:r>
          </a:p>
          <a:p>
            <a:pPr eaLnBrk="1" hangingPunct="1">
              <a:buFont typeface="Arial" charset="0"/>
              <a:buNone/>
            </a:pPr>
            <a:endParaRPr lang="cs-CZ" sz="2000" smtClean="0"/>
          </a:p>
          <a:p>
            <a:pPr eaLnBrk="1" hangingPunct="1">
              <a:buFont typeface="Arial" charset="0"/>
              <a:buNone/>
            </a:pPr>
            <a:endParaRPr lang="cs-CZ" sz="2400" smtClean="0"/>
          </a:p>
          <a:p>
            <a:pPr eaLnBrk="1" hangingPunct="1">
              <a:buFont typeface="Arial" charset="0"/>
              <a:buNone/>
            </a:pPr>
            <a:endParaRPr lang="cs-CZ" sz="2400" smtClean="0"/>
          </a:p>
          <a:p>
            <a:pPr eaLnBrk="1" hangingPunct="1">
              <a:buFont typeface="Arial" charset="0"/>
              <a:buNone/>
            </a:pPr>
            <a:endParaRPr lang="cs-CZ" sz="2400" smtClean="0"/>
          </a:p>
          <a:p>
            <a:pPr eaLnBrk="1" hangingPunct="1">
              <a:buFont typeface="Arial" charset="0"/>
              <a:buNone/>
            </a:pPr>
            <a:endParaRPr lang="cs-CZ" sz="2400" smtClean="0"/>
          </a:p>
          <a:p>
            <a:pPr lvl="2" eaLnBrk="1" hangingPunct="1">
              <a:buFont typeface="Arial" charset="0"/>
              <a:buNone/>
            </a:pPr>
            <a:endParaRPr lang="cs-CZ" sz="2000" i="1" smtClean="0"/>
          </a:p>
        </p:txBody>
      </p:sp>
      <p:pic>
        <p:nvPicPr>
          <p:cNvPr id="32771" name="Picture 2" descr="RKL_dd"/>
          <p:cNvPicPr>
            <a:picLocks noChangeAspect="1" noChangeArrowheads="1"/>
          </p:cNvPicPr>
          <p:nvPr/>
        </p:nvPicPr>
        <p:blipFill>
          <a:blip r:embed="rId3"/>
          <a:srcRect/>
          <a:stretch>
            <a:fillRect/>
          </a:stretch>
        </p:blipFill>
        <p:spPr bwMode="auto">
          <a:xfrm>
            <a:off x="5076825" y="3357563"/>
            <a:ext cx="3095625" cy="2971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Nadpis 1"/>
          <p:cNvSpPr>
            <a:spLocks noGrp="1"/>
          </p:cNvSpPr>
          <p:nvPr>
            <p:ph type="title" idx="4294967295"/>
          </p:nvPr>
        </p:nvSpPr>
        <p:spPr>
          <a:xfrm>
            <a:off x="0" y="0"/>
            <a:ext cx="8229600" cy="1143000"/>
          </a:xfrm>
        </p:spPr>
        <p:txBody>
          <a:bodyPr anchor="t"/>
          <a:lstStyle/>
          <a:p>
            <a:pPr algn="l" eaLnBrk="1" hangingPunct="1"/>
            <a:r>
              <a:rPr lang="cs-CZ" sz="4000" b="1" smtClean="0"/>
              <a:t>Zpřístupnění pozemků</a:t>
            </a:r>
            <a:endParaRPr lang="cs-CZ" sz="4000" smtClean="0"/>
          </a:p>
        </p:txBody>
      </p:sp>
      <p:sp>
        <p:nvSpPr>
          <p:cNvPr id="34818" name="Zástupný symbol pro obsah 2"/>
          <p:cNvSpPr>
            <a:spLocks noGrp="1"/>
          </p:cNvSpPr>
          <p:nvPr>
            <p:ph idx="4294967295"/>
          </p:nvPr>
        </p:nvSpPr>
        <p:spPr>
          <a:xfrm>
            <a:off x="0" y="765175"/>
            <a:ext cx="7956550" cy="2376488"/>
          </a:xfrm>
        </p:spPr>
        <p:txBody>
          <a:bodyPr/>
          <a:lstStyle/>
          <a:p>
            <a:pPr eaLnBrk="1" hangingPunct="1">
              <a:buFont typeface="Arial" charset="0"/>
              <a:buNone/>
            </a:pPr>
            <a:r>
              <a:rPr lang="cs-CZ" sz="2000" dirty="0" smtClean="0"/>
              <a:t>Špatný návrh –  směrové poměry,</a:t>
            </a:r>
            <a:r>
              <a:rPr lang="cs-CZ" sz="2000" dirty="0" smtClean="0">
                <a:latin typeface="Arial" charset="0"/>
              </a:rPr>
              <a:t> </a:t>
            </a:r>
            <a:r>
              <a:rPr lang="cs-CZ" sz="2000" dirty="0" smtClean="0"/>
              <a:t>podélný sklon, niveleta</a:t>
            </a:r>
            <a:endParaRPr lang="cs-CZ" sz="2000" dirty="0" smtClean="0">
              <a:latin typeface="Arial" charset="0"/>
            </a:endParaRPr>
          </a:p>
          <a:p>
            <a:pPr eaLnBrk="1" hangingPunct="1">
              <a:buFont typeface="Arial" charset="0"/>
              <a:buNone/>
            </a:pPr>
            <a:r>
              <a:rPr lang="cs-CZ" sz="2000" smtClean="0">
                <a:solidFill>
                  <a:srgbClr val="FF0000"/>
                </a:solidFill>
                <a:latin typeface="Arial" charset="0"/>
              </a:rPr>
              <a:t>KUBISTICKÝ NÁVRH </a:t>
            </a:r>
          </a:p>
          <a:p>
            <a:pPr eaLnBrk="1" hangingPunct="1">
              <a:buFont typeface="Arial" charset="0"/>
              <a:buNone/>
            </a:pPr>
            <a:endParaRPr lang="cs-CZ" sz="2000" dirty="0" smtClean="0"/>
          </a:p>
          <a:p>
            <a:pPr eaLnBrk="1" hangingPunct="1">
              <a:buFont typeface="Arial" charset="0"/>
              <a:buNone/>
            </a:pPr>
            <a:endParaRPr lang="cs-CZ" sz="2400" dirty="0" smtClean="0"/>
          </a:p>
          <a:p>
            <a:pPr eaLnBrk="1" hangingPunct="1">
              <a:buFont typeface="Arial" charset="0"/>
              <a:buNone/>
            </a:pPr>
            <a:endParaRPr lang="cs-CZ" sz="2400" dirty="0" smtClean="0"/>
          </a:p>
          <a:p>
            <a:pPr eaLnBrk="1" hangingPunct="1">
              <a:buFont typeface="Arial" charset="0"/>
              <a:buNone/>
            </a:pPr>
            <a:endParaRPr lang="cs-CZ" sz="2400" dirty="0" smtClean="0"/>
          </a:p>
          <a:p>
            <a:pPr lvl="2" eaLnBrk="1" hangingPunct="1">
              <a:buFont typeface="Arial" charset="0"/>
              <a:buNone/>
            </a:pPr>
            <a:endParaRPr lang="cs-CZ" sz="2000" i="1" dirty="0" smtClean="0"/>
          </a:p>
        </p:txBody>
      </p:sp>
      <p:pic>
        <p:nvPicPr>
          <p:cNvPr id="34819" name="Picture 5" descr="DSC_0709"/>
          <p:cNvPicPr>
            <a:picLocks noChangeAspect="1" noChangeArrowheads="1"/>
          </p:cNvPicPr>
          <p:nvPr/>
        </p:nvPicPr>
        <p:blipFill>
          <a:blip r:embed="rId3"/>
          <a:srcRect/>
          <a:stretch>
            <a:fillRect/>
          </a:stretch>
        </p:blipFill>
        <p:spPr bwMode="auto">
          <a:xfrm>
            <a:off x="0" y="1557338"/>
            <a:ext cx="4176713" cy="3132137"/>
          </a:xfrm>
          <a:prstGeom prst="rect">
            <a:avLst/>
          </a:prstGeom>
          <a:noFill/>
          <a:ln w="9525">
            <a:noFill/>
            <a:miter lim="800000"/>
            <a:headEnd/>
            <a:tailEnd/>
          </a:ln>
        </p:spPr>
      </p:pic>
      <p:pic>
        <p:nvPicPr>
          <p:cNvPr id="34820" name="Picture 6" descr="DSC_0711"/>
          <p:cNvPicPr>
            <a:picLocks noChangeAspect="1" noChangeArrowheads="1"/>
          </p:cNvPicPr>
          <p:nvPr/>
        </p:nvPicPr>
        <p:blipFill>
          <a:blip r:embed="rId4"/>
          <a:srcRect/>
          <a:stretch>
            <a:fillRect/>
          </a:stretch>
        </p:blipFill>
        <p:spPr bwMode="auto">
          <a:xfrm>
            <a:off x="5292725" y="1557338"/>
            <a:ext cx="3851275" cy="2889250"/>
          </a:xfrm>
          <a:prstGeom prst="rect">
            <a:avLst/>
          </a:prstGeom>
          <a:noFill/>
          <a:ln w="9525">
            <a:noFill/>
            <a:miter lim="800000"/>
            <a:headEnd/>
            <a:tailEnd/>
          </a:ln>
        </p:spPr>
      </p:pic>
      <p:pic>
        <p:nvPicPr>
          <p:cNvPr id="34821" name="Picture 7" descr="DSC_0712"/>
          <p:cNvPicPr>
            <a:picLocks noChangeAspect="1" noChangeArrowheads="1"/>
          </p:cNvPicPr>
          <p:nvPr/>
        </p:nvPicPr>
        <p:blipFill>
          <a:blip r:embed="rId5"/>
          <a:srcRect/>
          <a:stretch>
            <a:fillRect/>
          </a:stretch>
        </p:blipFill>
        <p:spPr bwMode="auto">
          <a:xfrm>
            <a:off x="2627313" y="3716338"/>
            <a:ext cx="4032250" cy="302418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Nadpis 1"/>
          <p:cNvSpPr>
            <a:spLocks noGrp="1"/>
          </p:cNvSpPr>
          <p:nvPr>
            <p:ph type="title"/>
          </p:nvPr>
        </p:nvSpPr>
        <p:spPr>
          <a:xfrm>
            <a:off x="0" y="0"/>
            <a:ext cx="8229600" cy="1143000"/>
          </a:xfrm>
        </p:spPr>
        <p:txBody>
          <a:bodyPr anchor="t"/>
          <a:lstStyle/>
          <a:p>
            <a:pPr algn="l" eaLnBrk="1" hangingPunct="1"/>
            <a:r>
              <a:rPr lang="cs-CZ" sz="4000" b="1" smtClean="0"/>
              <a:t>Vodohospodářská opaření</a:t>
            </a:r>
            <a:endParaRPr lang="cs-CZ" sz="4000" smtClean="0"/>
          </a:p>
        </p:txBody>
      </p:sp>
      <p:sp>
        <p:nvSpPr>
          <p:cNvPr id="36866" name="Zástupný symbol pro obsah 2"/>
          <p:cNvSpPr>
            <a:spLocks noGrp="1"/>
          </p:cNvSpPr>
          <p:nvPr>
            <p:ph idx="1"/>
          </p:nvPr>
        </p:nvSpPr>
        <p:spPr>
          <a:xfrm>
            <a:off x="0" y="908050"/>
            <a:ext cx="9036050" cy="5761038"/>
          </a:xfrm>
        </p:spPr>
        <p:txBody>
          <a:bodyPr/>
          <a:lstStyle/>
          <a:p>
            <a:pPr eaLnBrk="1" hangingPunct="1">
              <a:buFont typeface="Arial" charset="0"/>
              <a:buNone/>
            </a:pPr>
            <a:r>
              <a:rPr lang="cs-CZ" sz="2800" b="1" smtClean="0"/>
              <a:t>Základní členění – technických opatření </a:t>
            </a:r>
          </a:p>
          <a:p>
            <a:pPr eaLnBrk="1" hangingPunct="1">
              <a:buFont typeface="Arial" charset="0"/>
              <a:buNone/>
            </a:pPr>
            <a:endParaRPr lang="cs-CZ" sz="1100" b="1" smtClean="0"/>
          </a:p>
          <a:p>
            <a:pPr eaLnBrk="1" hangingPunct="1"/>
            <a:r>
              <a:rPr lang="cs-CZ" sz="2400" b="1" smtClean="0"/>
              <a:t>Protierozní ochrana </a:t>
            </a:r>
            <a:r>
              <a:rPr lang="cs-CZ" sz="2400" smtClean="0"/>
              <a:t>(projevy vodní eroze – zejména technická opatření- příkopy, průlehy, nádrže apod.) </a:t>
            </a:r>
          </a:p>
          <a:p>
            <a:pPr eaLnBrk="1" hangingPunct="1"/>
            <a:endParaRPr lang="cs-CZ" sz="1100" smtClean="0"/>
          </a:p>
          <a:p>
            <a:pPr eaLnBrk="1" hangingPunct="1"/>
            <a:r>
              <a:rPr lang="cs-CZ" sz="2400" b="1" smtClean="0"/>
              <a:t>Protipovodňová ochrana </a:t>
            </a:r>
            <a:r>
              <a:rPr lang="cs-CZ" sz="2400" smtClean="0"/>
              <a:t>(technická opatření – příkopy, nádrže apod.)</a:t>
            </a:r>
          </a:p>
          <a:p>
            <a:pPr eaLnBrk="1" hangingPunct="1"/>
            <a:endParaRPr lang="cs-CZ" sz="1100" smtClean="0"/>
          </a:p>
          <a:p>
            <a:pPr eaLnBrk="1" hangingPunct="1"/>
            <a:r>
              <a:rPr lang="cs-CZ" sz="2400" b="1" smtClean="0"/>
              <a:t>Zlepšení vodních poměrů v krajině </a:t>
            </a:r>
            <a:r>
              <a:rPr lang="cs-CZ" sz="2400" smtClean="0"/>
              <a:t>(odvodnění, krajinotvorné nádrže, úpravy toků, revitalizace, další opatření ke zvýšení retenční schopnosti krajiny a zlepšení vodních poměrů)</a:t>
            </a:r>
          </a:p>
          <a:p>
            <a:pPr eaLnBrk="1" hangingPunct="1">
              <a:buFont typeface="Arial" charset="0"/>
              <a:buNone/>
            </a:pPr>
            <a:endParaRPr lang="cs-CZ" sz="1100" smtClean="0"/>
          </a:p>
          <a:p>
            <a:pPr eaLnBrk="1" hangingPunct="1">
              <a:buFont typeface="Arial" charset="0"/>
              <a:buNone/>
            </a:pPr>
            <a:endParaRPr lang="cs-CZ" sz="1100" b="1" smtClean="0"/>
          </a:p>
          <a:p>
            <a:pPr eaLnBrk="1" hangingPunct="1">
              <a:buFont typeface="Arial" charset="0"/>
              <a:buNone/>
            </a:pPr>
            <a:r>
              <a:rPr lang="cs-CZ" sz="2400" b="1" smtClean="0"/>
              <a:t>Provázání s ostatními typy společných zařízení (např. cesty, IP apod.)</a:t>
            </a:r>
          </a:p>
          <a:p>
            <a:pPr eaLnBrk="1" hangingPunct="1">
              <a:buFont typeface="Arial" charset="0"/>
              <a:buNone/>
            </a:pPr>
            <a:endParaRPr lang="cs-CZ" sz="2400" b="1" smtClean="0"/>
          </a:p>
          <a:p>
            <a:pPr eaLnBrk="1" hangingPunct="1">
              <a:buFont typeface="Arial" charset="0"/>
              <a:buNone/>
            </a:pPr>
            <a:endParaRPr lang="cs-CZ" sz="2400" smtClean="0"/>
          </a:p>
          <a:p>
            <a:pPr eaLnBrk="1" hangingPunct="1">
              <a:buFont typeface="Arial" charset="0"/>
              <a:buNone/>
            </a:pPr>
            <a:endParaRPr lang="cs-CZ" sz="2400" smtClean="0"/>
          </a:p>
          <a:p>
            <a:pPr lvl="2" eaLnBrk="1" hangingPunct="1">
              <a:buFont typeface="Arial" charset="0"/>
              <a:buNone/>
            </a:pPr>
            <a:endParaRPr lang="cs-CZ" sz="2000" i="1"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Zástupný symbol pro obsah 2"/>
          <p:cNvSpPr>
            <a:spLocks noGrp="1"/>
          </p:cNvSpPr>
          <p:nvPr>
            <p:ph idx="1"/>
          </p:nvPr>
        </p:nvSpPr>
        <p:spPr>
          <a:xfrm>
            <a:off x="0" y="1052513"/>
            <a:ext cx="7956550" cy="5329237"/>
          </a:xfrm>
        </p:spPr>
        <p:txBody>
          <a:bodyPr/>
          <a:lstStyle/>
          <a:p>
            <a:pPr marL="0" indent="0" eaLnBrk="1" hangingPunct="1">
              <a:lnSpc>
                <a:spcPct val="80000"/>
              </a:lnSpc>
              <a:buFont typeface="Arial" charset="0"/>
              <a:buNone/>
            </a:pPr>
            <a:r>
              <a:rPr lang="cs-CZ" sz="2400" b="1" smtClean="0"/>
              <a:t>Výchozí podklady – pro návrh v rámci PSZ </a:t>
            </a:r>
          </a:p>
          <a:p>
            <a:pPr marL="0" indent="0" eaLnBrk="1" hangingPunct="1">
              <a:lnSpc>
                <a:spcPct val="80000"/>
              </a:lnSpc>
              <a:buFont typeface="Arial" charset="0"/>
              <a:buNone/>
            </a:pPr>
            <a:endParaRPr lang="cs-CZ" sz="900" smtClean="0"/>
          </a:p>
          <a:p>
            <a:pPr marL="0" indent="0" eaLnBrk="1" hangingPunct="1">
              <a:lnSpc>
                <a:spcPct val="80000"/>
              </a:lnSpc>
            </a:pPr>
            <a:r>
              <a:rPr lang="cs-CZ" sz="2000" b="1" smtClean="0">
                <a:latin typeface="Arial" charset="0"/>
              </a:rPr>
              <a:t>   </a:t>
            </a:r>
            <a:r>
              <a:rPr lang="cs-CZ" sz="2000" b="1" smtClean="0"/>
              <a:t>ÚPD</a:t>
            </a:r>
            <a:r>
              <a:rPr lang="cs-CZ" sz="2000" smtClean="0"/>
              <a:t> – pozor na přesnost (bez zaměření, často bez výpočtů a bez nutných průzkumů) – definuje pouze představu o prvcích. Zejména pozor na nádrže, často se jedná pouze o „malůvku“ bez potřebného definování parametrů.</a:t>
            </a:r>
          </a:p>
          <a:p>
            <a:pPr marL="0" indent="0" eaLnBrk="1" hangingPunct="1">
              <a:lnSpc>
                <a:spcPct val="80000"/>
              </a:lnSpc>
              <a:buFont typeface="Arial" charset="0"/>
              <a:buNone/>
            </a:pPr>
            <a:endParaRPr lang="cs-CZ" sz="900" smtClean="0"/>
          </a:p>
          <a:p>
            <a:pPr marL="0" indent="0" eaLnBrk="1" hangingPunct="1">
              <a:lnSpc>
                <a:spcPct val="80000"/>
              </a:lnSpc>
            </a:pPr>
            <a:r>
              <a:rPr lang="cs-CZ" sz="2000" b="1" smtClean="0">
                <a:latin typeface="Arial" charset="0"/>
              </a:rPr>
              <a:t>   </a:t>
            </a:r>
            <a:r>
              <a:rPr lang="cs-CZ" sz="2000" b="1" smtClean="0"/>
              <a:t>Generely</a:t>
            </a:r>
            <a:r>
              <a:rPr lang="cs-CZ" sz="2000" smtClean="0"/>
              <a:t> – většinou bez detailnějšího polohového vymezení pro potřeby pozemkových úprav, orientační parametry navrhovaných prvků, popisují často pouze obecné  vazby, slouží k orientaci v problému a jsou podkladem k rozvedení a dopracování – většinou definují pouze představu o prvcích. </a:t>
            </a:r>
          </a:p>
          <a:p>
            <a:pPr marL="0" indent="0" eaLnBrk="1" hangingPunct="1">
              <a:lnSpc>
                <a:spcPct val="80000"/>
              </a:lnSpc>
            </a:pPr>
            <a:endParaRPr lang="cs-CZ" sz="900" smtClean="0"/>
          </a:p>
          <a:p>
            <a:pPr marL="0" indent="0" eaLnBrk="1" hangingPunct="1">
              <a:lnSpc>
                <a:spcPct val="80000"/>
              </a:lnSpc>
            </a:pPr>
            <a:r>
              <a:rPr lang="cs-CZ" sz="2000" b="1" smtClean="0">
                <a:latin typeface="Arial" charset="0"/>
              </a:rPr>
              <a:t>   </a:t>
            </a:r>
            <a:r>
              <a:rPr lang="cs-CZ" sz="2000" b="1" smtClean="0"/>
              <a:t>Studie</a:t>
            </a:r>
            <a:r>
              <a:rPr lang="cs-CZ" sz="2000" smtClean="0"/>
              <a:t> - u výsledků je třeba posoudit podrobnost a použitelnost v procesu pozemkových úprav. Zde je třeba se soustředit na podklady, ze kterých vznikly, metody výpočtu, způsob řešení. Pokud se jedná o studii, která řeší konkrétní problém a podklady byly relevantní, výsledkem jsou parametry prvků. V opačném případě  se jedná pouze o informativní návrh.</a:t>
            </a:r>
          </a:p>
          <a:p>
            <a:pPr marL="0" indent="0" eaLnBrk="1" hangingPunct="1">
              <a:lnSpc>
                <a:spcPct val="80000"/>
              </a:lnSpc>
            </a:pPr>
            <a:r>
              <a:rPr lang="cs-CZ" sz="2000" b="1" smtClean="0">
                <a:latin typeface="Arial" charset="0"/>
              </a:rPr>
              <a:t>   </a:t>
            </a:r>
            <a:r>
              <a:rPr lang="cs-CZ" sz="2000" b="1" smtClean="0"/>
              <a:t>Další dokumentace </a:t>
            </a:r>
            <a:r>
              <a:rPr lang="cs-CZ" sz="2000" smtClean="0"/>
              <a:t>– DÚR, DSP..</a:t>
            </a:r>
          </a:p>
          <a:p>
            <a:pPr marL="0" indent="0" eaLnBrk="1" hangingPunct="1">
              <a:lnSpc>
                <a:spcPct val="80000"/>
              </a:lnSpc>
              <a:buFont typeface="Arial" charset="0"/>
              <a:buNone/>
            </a:pPr>
            <a:endParaRPr lang="cs-CZ" sz="2000" smtClean="0"/>
          </a:p>
          <a:p>
            <a:pPr lvl="2" eaLnBrk="1" hangingPunct="1">
              <a:lnSpc>
                <a:spcPct val="80000"/>
              </a:lnSpc>
              <a:buFont typeface="Arial" charset="0"/>
              <a:buNone/>
            </a:pPr>
            <a:endParaRPr lang="cs-CZ" sz="1700" i="1" smtClean="0"/>
          </a:p>
        </p:txBody>
      </p:sp>
      <p:sp>
        <p:nvSpPr>
          <p:cNvPr id="38914" name="Nadpis 1"/>
          <p:cNvSpPr>
            <a:spLocks noGrp="1"/>
          </p:cNvSpPr>
          <p:nvPr>
            <p:ph type="title"/>
          </p:nvPr>
        </p:nvSpPr>
        <p:spPr>
          <a:xfrm>
            <a:off x="0" y="0"/>
            <a:ext cx="8229600" cy="1143000"/>
          </a:xfrm>
        </p:spPr>
        <p:txBody>
          <a:bodyPr anchor="t"/>
          <a:lstStyle/>
          <a:p>
            <a:pPr algn="l" eaLnBrk="1" hangingPunct="1"/>
            <a:r>
              <a:rPr lang="cs-CZ" sz="4000" b="1" smtClean="0"/>
              <a:t>Vodohospodářská opaření</a:t>
            </a:r>
            <a:endParaRPr lang="cs-CZ" sz="40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Zástupný symbol pro obsah 2"/>
          <p:cNvSpPr>
            <a:spLocks noGrp="1"/>
          </p:cNvSpPr>
          <p:nvPr>
            <p:ph idx="1"/>
          </p:nvPr>
        </p:nvSpPr>
        <p:spPr>
          <a:xfrm>
            <a:off x="179388" y="981075"/>
            <a:ext cx="8229600" cy="4525963"/>
          </a:xfrm>
        </p:spPr>
        <p:txBody>
          <a:bodyPr/>
          <a:lstStyle/>
          <a:p>
            <a:pPr eaLnBrk="1" hangingPunct="1">
              <a:buFont typeface="Arial" charset="0"/>
              <a:buNone/>
            </a:pPr>
            <a:r>
              <a:rPr lang="cs-CZ" sz="1800" b="1" smtClean="0"/>
              <a:t>139/2002 Sb. ZÁKON</a:t>
            </a:r>
            <a:endParaRPr lang="pl-PL" sz="1800" smtClean="0"/>
          </a:p>
          <a:p>
            <a:pPr eaLnBrk="1" hangingPunct="1">
              <a:buFont typeface="Arial" charset="0"/>
              <a:buNone/>
            </a:pPr>
            <a:r>
              <a:rPr lang="cs-CZ" sz="1800" b="1" smtClean="0"/>
              <a:t>o pozemkových úpravách a pozemkových úřadech</a:t>
            </a:r>
          </a:p>
          <a:p>
            <a:pPr eaLnBrk="1" hangingPunct="1">
              <a:buFont typeface="Arial" charset="0"/>
              <a:buNone/>
            </a:pPr>
            <a:endParaRPr lang="cs-CZ" sz="1800" b="1" smtClean="0"/>
          </a:p>
          <a:p>
            <a:pPr eaLnBrk="1" hangingPunct="1">
              <a:buFont typeface="Arial" charset="0"/>
              <a:buNone/>
            </a:pPr>
            <a:r>
              <a:rPr lang="cs-CZ" sz="1800" b="1" smtClean="0"/>
              <a:t>Co  zákon řeší</a:t>
            </a:r>
          </a:p>
          <a:p>
            <a:pPr eaLnBrk="1" hangingPunct="1"/>
            <a:r>
              <a:rPr lang="cs-CZ" sz="1800" smtClean="0"/>
              <a:t>Pozemkové úpravy jsou jedním z nejúčinnějších nástrojů pro rozvoj venkova. Jejich prostřednictvím se obnovuje osobní vztah lidí k půdě a krajině, podílejí se také na obnově katastru nemovitostí.</a:t>
            </a:r>
          </a:p>
          <a:p>
            <a:pPr eaLnBrk="1" hangingPunct="1"/>
            <a:endParaRPr lang="cs-CZ" sz="1800" b="1" smtClean="0"/>
          </a:p>
          <a:p>
            <a:pPr eaLnBrk="1" hangingPunct="1">
              <a:buFont typeface="Arial" charset="0"/>
              <a:buNone/>
            </a:pPr>
            <a:r>
              <a:rPr lang="cs-CZ" sz="1800" b="1" smtClean="0"/>
              <a:t>Co je výsledkem</a:t>
            </a:r>
          </a:p>
          <a:p>
            <a:pPr eaLnBrk="1" hangingPunct="1"/>
            <a:r>
              <a:rPr lang="cs-CZ" sz="1800" smtClean="0"/>
              <a:t>Nové uspořádání pozemků v obvodu pozemkových úprav (extravilán), příprava pozemků pro následnou realizaci navržených </a:t>
            </a:r>
            <a:r>
              <a:rPr lang="cs-CZ" sz="1800" b="1" i="1" smtClean="0"/>
              <a:t>opatření sloužících k zprůchodnění krajiny (cesty), ochraně krajiny a obcí před nepříznivými účinky eroze a povodní a k doplnění prvků zlepšujících  životní prostředí.</a:t>
            </a:r>
          </a:p>
          <a:p>
            <a:pPr eaLnBrk="1" hangingPunct="1"/>
            <a:endParaRPr lang="cs-CZ" sz="1800" smtClean="0"/>
          </a:p>
          <a:p>
            <a:pPr eaLnBrk="1" hangingPunct="1"/>
            <a:endParaRPr lang="cs-CZ" sz="1800" smtClean="0"/>
          </a:p>
          <a:p>
            <a:pPr eaLnBrk="1" hangingPunct="1">
              <a:buFont typeface="Arial" charset="0"/>
              <a:buNone/>
            </a:pPr>
            <a:endParaRPr lang="cs-CZ" sz="1800" smtClean="0"/>
          </a:p>
        </p:txBody>
      </p:sp>
      <p:sp>
        <p:nvSpPr>
          <p:cNvPr id="15362" name="Obdélník 4"/>
          <p:cNvSpPr>
            <a:spLocks noChangeArrowheads="1"/>
          </p:cNvSpPr>
          <p:nvPr/>
        </p:nvSpPr>
        <p:spPr bwMode="auto">
          <a:xfrm>
            <a:off x="0" y="0"/>
            <a:ext cx="4643438" cy="708025"/>
          </a:xfrm>
          <a:prstGeom prst="rect">
            <a:avLst/>
          </a:prstGeom>
          <a:noFill/>
          <a:ln w="9525">
            <a:noFill/>
            <a:miter lim="800000"/>
            <a:headEnd/>
            <a:tailEnd/>
          </a:ln>
        </p:spPr>
        <p:txBody>
          <a:bodyPr>
            <a:spAutoFit/>
          </a:bodyPr>
          <a:lstStyle/>
          <a:p>
            <a:r>
              <a:rPr lang="cs-CZ" sz="4000" b="1">
                <a:latin typeface="Calibri" pitchFamily="34" charset="0"/>
              </a:rPr>
              <a:t>Pozemkové úpravy</a:t>
            </a:r>
            <a:endParaRPr lang="cs-CZ" sz="400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Obrázek 4" descr="nadrz up.tif"/>
          <p:cNvPicPr>
            <a:picLocks noChangeAspect="1"/>
          </p:cNvPicPr>
          <p:nvPr/>
        </p:nvPicPr>
        <p:blipFill>
          <a:blip r:embed="rId3"/>
          <a:srcRect/>
          <a:stretch>
            <a:fillRect/>
          </a:stretch>
        </p:blipFill>
        <p:spPr bwMode="auto">
          <a:xfrm>
            <a:off x="468313" y="981075"/>
            <a:ext cx="3598862" cy="4679950"/>
          </a:xfrm>
          <a:prstGeom prst="rect">
            <a:avLst/>
          </a:prstGeom>
          <a:noFill/>
          <a:ln w="9525">
            <a:noFill/>
            <a:miter lim="800000"/>
            <a:headEnd/>
            <a:tailEnd/>
          </a:ln>
        </p:spPr>
      </p:pic>
      <p:pic>
        <p:nvPicPr>
          <p:cNvPr id="40962" name="Obrázek 9" descr="SKUTECNOST NADRZ.png"/>
          <p:cNvPicPr>
            <a:picLocks noChangeAspect="1"/>
          </p:cNvPicPr>
          <p:nvPr/>
        </p:nvPicPr>
        <p:blipFill>
          <a:blip r:embed="rId4"/>
          <a:srcRect/>
          <a:stretch>
            <a:fillRect/>
          </a:stretch>
        </p:blipFill>
        <p:spPr bwMode="auto">
          <a:xfrm>
            <a:off x="5219700" y="1412875"/>
            <a:ext cx="3340100" cy="3960813"/>
          </a:xfrm>
          <a:prstGeom prst="rect">
            <a:avLst/>
          </a:prstGeom>
          <a:noFill/>
          <a:ln w="9525">
            <a:noFill/>
            <a:miter lim="800000"/>
            <a:headEnd/>
            <a:tailEnd/>
          </a:ln>
        </p:spPr>
      </p:pic>
      <p:sp>
        <p:nvSpPr>
          <p:cNvPr id="40963" name="TextovéPole 10"/>
          <p:cNvSpPr txBox="1">
            <a:spLocks noChangeArrowheads="1"/>
          </p:cNvSpPr>
          <p:nvPr/>
        </p:nvSpPr>
        <p:spPr bwMode="auto">
          <a:xfrm>
            <a:off x="5580063" y="981075"/>
            <a:ext cx="2376487" cy="368300"/>
          </a:xfrm>
          <a:prstGeom prst="rect">
            <a:avLst/>
          </a:prstGeom>
          <a:noFill/>
          <a:ln w="9525">
            <a:noFill/>
            <a:miter lim="800000"/>
            <a:headEnd/>
            <a:tailEnd/>
          </a:ln>
        </p:spPr>
        <p:txBody>
          <a:bodyPr>
            <a:spAutoFit/>
          </a:bodyPr>
          <a:lstStyle/>
          <a:p>
            <a:r>
              <a:rPr lang="cs-CZ">
                <a:latin typeface="Calibri" pitchFamily="34" charset="0"/>
              </a:rPr>
              <a:t>ÚP</a:t>
            </a:r>
          </a:p>
        </p:txBody>
      </p:sp>
      <p:sp>
        <p:nvSpPr>
          <p:cNvPr id="40964" name="TextovéPole 11"/>
          <p:cNvSpPr txBox="1">
            <a:spLocks noChangeArrowheads="1"/>
          </p:cNvSpPr>
          <p:nvPr/>
        </p:nvSpPr>
        <p:spPr bwMode="auto">
          <a:xfrm>
            <a:off x="6443663" y="5300663"/>
            <a:ext cx="2376487" cy="369887"/>
          </a:xfrm>
          <a:prstGeom prst="rect">
            <a:avLst/>
          </a:prstGeom>
          <a:noFill/>
          <a:ln w="9525">
            <a:noFill/>
            <a:miter lim="800000"/>
            <a:headEnd/>
            <a:tailEnd/>
          </a:ln>
        </p:spPr>
        <p:txBody>
          <a:bodyPr>
            <a:spAutoFit/>
          </a:bodyPr>
          <a:lstStyle/>
          <a:p>
            <a:r>
              <a:rPr lang="cs-CZ">
                <a:latin typeface="Calibri" pitchFamily="34" charset="0"/>
              </a:rPr>
              <a:t>SKUTEČNOST</a:t>
            </a:r>
          </a:p>
        </p:txBody>
      </p:sp>
      <p:cxnSp>
        <p:nvCxnSpPr>
          <p:cNvPr id="14" name="Přímá spojovací šipka 13"/>
          <p:cNvCxnSpPr/>
          <p:nvPr/>
        </p:nvCxnSpPr>
        <p:spPr>
          <a:xfrm>
            <a:off x="5867400" y="1268413"/>
            <a:ext cx="1368425" cy="865187"/>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flipH="1" flipV="1">
            <a:off x="7164388" y="3573463"/>
            <a:ext cx="71437" cy="1584325"/>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967" name="Nadpis 1"/>
          <p:cNvSpPr>
            <a:spLocks noGrp="1"/>
          </p:cNvSpPr>
          <p:nvPr>
            <p:ph type="title"/>
          </p:nvPr>
        </p:nvSpPr>
        <p:spPr>
          <a:xfrm>
            <a:off x="0" y="0"/>
            <a:ext cx="8229600" cy="1143000"/>
          </a:xfrm>
        </p:spPr>
        <p:txBody>
          <a:bodyPr anchor="t"/>
          <a:lstStyle/>
          <a:p>
            <a:pPr algn="l" eaLnBrk="1" hangingPunct="1"/>
            <a:r>
              <a:rPr lang="cs-CZ" sz="4000" b="1" smtClean="0"/>
              <a:t>Vodohospodářská opaření</a:t>
            </a:r>
            <a:endParaRPr lang="cs-CZ" sz="4000" smtClean="0"/>
          </a:p>
        </p:txBody>
      </p:sp>
      <p:sp>
        <p:nvSpPr>
          <p:cNvPr id="40968" name="Text Box 9"/>
          <p:cNvSpPr txBox="1">
            <a:spLocks noChangeArrowheads="1"/>
          </p:cNvSpPr>
          <p:nvPr/>
        </p:nvSpPr>
        <p:spPr bwMode="auto">
          <a:xfrm>
            <a:off x="395288" y="5805488"/>
            <a:ext cx="5040312" cy="366712"/>
          </a:xfrm>
          <a:prstGeom prst="rect">
            <a:avLst/>
          </a:prstGeom>
          <a:noFill/>
          <a:ln w="9525">
            <a:noFill/>
            <a:miter lim="800000"/>
            <a:headEnd/>
            <a:tailEnd/>
          </a:ln>
        </p:spPr>
        <p:txBody>
          <a:bodyPr>
            <a:spAutoFit/>
          </a:bodyPr>
          <a:lstStyle/>
          <a:p>
            <a:pPr>
              <a:spcBef>
                <a:spcPct val="50000"/>
              </a:spcBef>
            </a:pPr>
            <a:r>
              <a:rPr lang="cs-CZ"/>
              <a:t>UKÁZKA ÚZEMNÍCH PLÁNŮ</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Zástupný symbol pro obsah 2"/>
          <p:cNvSpPr>
            <a:spLocks noGrp="1"/>
          </p:cNvSpPr>
          <p:nvPr>
            <p:ph idx="1"/>
          </p:nvPr>
        </p:nvSpPr>
        <p:spPr>
          <a:xfrm>
            <a:off x="179388" y="836613"/>
            <a:ext cx="9144000" cy="5876925"/>
          </a:xfrm>
        </p:spPr>
        <p:txBody>
          <a:bodyPr/>
          <a:lstStyle/>
          <a:p>
            <a:pPr marL="0" indent="0" eaLnBrk="1" hangingPunct="1">
              <a:lnSpc>
                <a:spcPct val="90000"/>
              </a:lnSpc>
              <a:buFont typeface="Arial" charset="0"/>
              <a:buNone/>
            </a:pPr>
            <a:r>
              <a:rPr lang="cs-CZ" sz="2400" b="1" smtClean="0"/>
              <a:t>Podklady – pro vlastní návrh v rámci PSZ</a:t>
            </a:r>
          </a:p>
          <a:p>
            <a:pPr marL="0" indent="0" eaLnBrk="1" hangingPunct="1">
              <a:lnSpc>
                <a:spcPct val="90000"/>
              </a:lnSpc>
              <a:buFont typeface="Arial" charset="0"/>
              <a:buNone/>
            </a:pPr>
            <a:endParaRPr lang="cs-CZ" sz="800" b="1" smtClean="0"/>
          </a:p>
          <a:p>
            <a:pPr marL="0" indent="0" eaLnBrk="1" hangingPunct="1">
              <a:lnSpc>
                <a:spcPct val="90000"/>
              </a:lnSpc>
            </a:pPr>
            <a:r>
              <a:rPr lang="cs-CZ" sz="2200" b="1" smtClean="0"/>
              <a:t>    </a:t>
            </a:r>
            <a:r>
              <a:rPr lang="cs-CZ" sz="2200" smtClean="0"/>
              <a:t>Polohové a výškové zaměření</a:t>
            </a:r>
          </a:p>
          <a:p>
            <a:pPr marL="0" indent="0" eaLnBrk="1" hangingPunct="1">
              <a:lnSpc>
                <a:spcPct val="90000"/>
              </a:lnSpc>
            </a:pPr>
            <a:r>
              <a:rPr lang="cs-CZ" sz="2200" smtClean="0"/>
              <a:t>    ČSN 75 2405 Vodohospodářské řešení vodních nádrží</a:t>
            </a:r>
          </a:p>
          <a:p>
            <a:pPr marL="0" indent="0" eaLnBrk="1" hangingPunct="1">
              <a:lnSpc>
                <a:spcPct val="90000"/>
              </a:lnSpc>
            </a:pPr>
            <a:r>
              <a:rPr lang="cs-CZ" sz="2200" smtClean="0"/>
              <a:t>    TNV 75 2102 Úpravy potoků</a:t>
            </a:r>
          </a:p>
          <a:p>
            <a:pPr marL="0" indent="0" eaLnBrk="1" hangingPunct="1">
              <a:lnSpc>
                <a:spcPct val="90000"/>
              </a:lnSpc>
            </a:pPr>
            <a:r>
              <a:rPr lang="cs-CZ" sz="2200" smtClean="0"/>
              <a:t>    ČSN 75 2101 Ekologizace úprav vodních toků</a:t>
            </a:r>
          </a:p>
          <a:p>
            <a:pPr marL="0" indent="0" eaLnBrk="1" hangingPunct="1">
              <a:lnSpc>
                <a:spcPct val="90000"/>
              </a:lnSpc>
            </a:pPr>
            <a:r>
              <a:rPr lang="cs-CZ" sz="2200" smtClean="0"/>
              <a:t>    ČSN 75 2106 Hrazení bystřin</a:t>
            </a:r>
          </a:p>
          <a:p>
            <a:pPr marL="0" indent="0" eaLnBrk="1" hangingPunct="1">
              <a:lnSpc>
                <a:spcPct val="90000"/>
              </a:lnSpc>
            </a:pPr>
            <a:r>
              <a:rPr lang="cs-CZ" sz="2200" smtClean="0"/>
              <a:t>     ČSN 75 2310 Sypané hráze</a:t>
            </a:r>
          </a:p>
          <a:p>
            <a:pPr marL="0" indent="0" eaLnBrk="1" hangingPunct="1">
              <a:lnSpc>
                <a:spcPct val="90000"/>
              </a:lnSpc>
            </a:pPr>
            <a:r>
              <a:rPr lang="cs-CZ" sz="2200" smtClean="0"/>
              <a:t>     ČSN 75 2410 Malé vodní nádrže </a:t>
            </a:r>
          </a:p>
          <a:p>
            <a:pPr marL="0" indent="0" eaLnBrk="1" hangingPunct="1">
              <a:lnSpc>
                <a:spcPct val="90000"/>
              </a:lnSpc>
            </a:pPr>
            <a:r>
              <a:rPr lang="cs-CZ" sz="2200" smtClean="0"/>
              <a:t>     Typizační směrnice, odborná literatura</a:t>
            </a:r>
          </a:p>
          <a:p>
            <a:pPr marL="0" indent="0" eaLnBrk="1" hangingPunct="1">
              <a:lnSpc>
                <a:spcPct val="90000"/>
              </a:lnSpc>
              <a:buFont typeface="Arial" charset="0"/>
              <a:buNone/>
            </a:pPr>
            <a:endParaRPr lang="cs-CZ" sz="800" smtClean="0"/>
          </a:p>
          <a:p>
            <a:pPr marL="0" indent="0" eaLnBrk="1" hangingPunct="1">
              <a:lnSpc>
                <a:spcPct val="90000"/>
              </a:lnSpc>
              <a:buFont typeface="Arial" charset="0"/>
              <a:buNone/>
            </a:pPr>
            <a:r>
              <a:rPr lang="cs-CZ" sz="2200" b="1" smtClean="0"/>
              <a:t>Návrh provádí autorizovaná osoba </a:t>
            </a:r>
            <a:r>
              <a:rPr lang="cs-CZ" sz="2200" smtClean="0"/>
              <a:t>(autorizace  ČKAIT) – garance kvality a odbornosti!!</a:t>
            </a:r>
          </a:p>
          <a:p>
            <a:pPr marL="0" indent="0" eaLnBrk="1" hangingPunct="1">
              <a:lnSpc>
                <a:spcPct val="90000"/>
              </a:lnSpc>
              <a:buFont typeface="Arial" charset="0"/>
              <a:buNone/>
            </a:pPr>
            <a:endParaRPr lang="cs-CZ" sz="800" smtClean="0"/>
          </a:p>
          <a:p>
            <a:pPr marL="0" indent="0" eaLnBrk="1" hangingPunct="1">
              <a:lnSpc>
                <a:spcPct val="90000"/>
              </a:lnSpc>
              <a:buFont typeface="Arial" charset="0"/>
              <a:buNone/>
            </a:pPr>
            <a:r>
              <a:rPr lang="cs-CZ" sz="2200" smtClean="0"/>
              <a:t>Vymezení pozemků se děje v rámci návrhu PSZ a nového umístění</a:t>
            </a:r>
          </a:p>
          <a:p>
            <a:pPr marL="0" indent="0" eaLnBrk="1" hangingPunct="1">
              <a:lnSpc>
                <a:spcPct val="90000"/>
              </a:lnSpc>
              <a:buFont typeface="Arial" charset="0"/>
              <a:buNone/>
            </a:pPr>
            <a:r>
              <a:rPr lang="cs-CZ" sz="2200" smtClean="0"/>
              <a:t>scelených pozemků !!! </a:t>
            </a:r>
            <a:r>
              <a:rPr lang="cs-CZ" sz="2000" b="1" i="1" smtClean="0"/>
              <a:t>Není možné ponechat původní pozemky pod</a:t>
            </a:r>
          </a:p>
          <a:p>
            <a:pPr marL="0" indent="0" eaLnBrk="1" hangingPunct="1">
              <a:lnSpc>
                <a:spcPct val="90000"/>
              </a:lnSpc>
              <a:buFont typeface="Arial" charset="0"/>
              <a:buNone/>
            </a:pPr>
            <a:r>
              <a:rPr lang="cs-CZ" sz="2000" b="1" i="1" smtClean="0"/>
              <a:t>navrženými opatřeními – vyjímkou mohou být vodní nádrže</a:t>
            </a:r>
            <a:r>
              <a:rPr lang="cs-CZ" sz="2000" b="1" i="1" smtClean="0">
                <a:latin typeface="Arial" charset="0"/>
              </a:rPr>
              <a:t> (hráz s objekty)</a:t>
            </a:r>
            <a:endParaRPr lang="cs-CZ" sz="2000" i="1" smtClean="0">
              <a:latin typeface="Arial" charset="0"/>
            </a:endParaRPr>
          </a:p>
          <a:p>
            <a:pPr marL="0" indent="0" eaLnBrk="1" hangingPunct="1">
              <a:lnSpc>
                <a:spcPct val="90000"/>
              </a:lnSpc>
              <a:buFont typeface="Arial" charset="0"/>
              <a:buNone/>
            </a:pPr>
            <a:endParaRPr lang="cs-CZ" sz="2000" smtClean="0"/>
          </a:p>
          <a:p>
            <a:pPr lvl="2" eaLnBrk="1" hangingPunct="1">
              <a:lnSpc>
                <a:spcPct val="90000"/>
              </a:lnSpc>
              <a:buFont typeface="Arial" charset="0"/>
              <a:buNone/>
            </a:pPr>
            <a:endParaRPr lang="cs-CZ" sz="1900" i="1" smtClean="0"/>
          </a:p>
        </p:txBody>
      </p:sp>
      <p:sp>
        <p:nvSpPr>
          <p:cNvPr id="43010" name="Nadpis 1"/>
          <p:cNvSpPr>
            <a:spLocks noGrp="1"/>
          </p:cNvSpPr>
          <p:nvPr>
            <p:ph type="title"/>
          </p:nvPr>
        </p:nvSpPr>
        <p:spPr>
          <a:xfrm>
            <a:off x="0" y="0"/>
            <a:ext cx="8229600" cy="1143000"/>
          </a:xfrm>
        </p:spPr>
        <p:txBody>
          <a:bodyPr anchor="t"/>
          <a:lstStyle/>
          <a:p>
            <a:pPr algn="l" eaLnBrk="1" hangingPunct="1"/>
            <a:r>
              <a:rPr lang="cs-CZ" sz="4000" b="1" smtClean="0"/>
              <a:t>Vodohospodářská opaření</a:t>
            </a:r>
            <a:endParaRPr lang="cs-CZ" sz="40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Zástupný symbol pro obsah 2"/>
          <p:cNvSpPr>
            <a:spLocks noGrp="1"/>
          </p:cNvSpPr>
          <p:nvPr>
            <p:ph idx="1"/>
          </p:nvPr>
        </p:nvSpPr>
        <p:spPr>
          <a:xfrm>
            <a:off x="0" y="765175"/>
            <a:ext cx="9144000" cy="5805488"/>
          </a:xfrm>
        </p:spPr>
        <p:txBody>
          <a:bodyPr/>
          <a:lstStyle/>
          <a:p>
            <a:pPr marL="266700" indent="-266700" eaLnBrk="1" hangingPunct="1">
              <a:buFont typeface="Arial" charset="0"/>
              <a:buNone/>
            </a:pPr>
            <a:r>
              <a:rPr lang="cs-CZ" sz="2400" b="1" smtClean="0"/>
              <a:t>Protipovodňová ochrana </a:t>
            </a:r>
            <a:r>
              <a:rPr lang="cs-CZ" sz="2400" smtClean="0"/>
              <a:t>(technická opatření – příkopy, propustky, nádrže apod.)</a:t>
            </a:r>
          </a:p>
          <a:p>
            <a:pPr marL="266700" indent="-266700" eaLnBrk="1" hangingPunct="1">
              <a:buFont typeface="Arial" charset="0"/>
              <a:buNone/>
            </a:pPr>
            <a:r>
              <a:rPr lang="cs-CZ" sz="2000" b="1" smtClean="0"/>
              <a:t>Obecné zásady:</a:t>
            </a:r>
          </a:p>
          <a:p>
            <a:pPr marL="266700" indent="-266700" eaLnBrk="1" hangingPunct="1">
              <a:buFontTx/>
              <a:buChar char="•"/>
            </a:pPr>
            <a:r>
              <a:rPr lang="cs-CZ" sz="1800" smtClean="0"/>
              <a:t>  Odpovídající míra ochrany (efektivní náklady – posuzování pro dotace),</a:t>
            </a:r>
          </a:p>
          <a:p>
            <a:pPr marL="266700" indent="-266700" eaLnBrk="1" hangingPunct="1">
              <a:buFontTx/>
              <a:buChar char="•"/>
            </a:pPr>
            <a:r>
              <a:rPr lang="cs-CZ" sz="1800" smtClean="0"/>
              <a:t>  odpovídající hydrologické podklady (inženýrské metody, data ČHMÚ),</a:t>
            </a:r>
          </a:p>
          <a:p>
            <a:pPr marL="266700" indent="-266700" eaLnBrk="1" hangingPunct="1">
              <a:buFontTx/>
              <a:buChar char="•"/>
            </a:pPr>
            <a:r>
              <a:rPr lang="cs-CZ" sz="1800" smtClean="0"/>
              <a:t>  výškové a polohové zaměření (nelze využít DMR4G  nebo DMR5G),</a:t>
            </a:r>
          </a:p>
          <a:p>
            <a:pPr marL="266700" indent="-266700" eaLnBrk="1" hangingPunct="1">
              <a:buFontTx/>
              <a:buChar char="•"/>
            </a:pPr>
            <a:r>
              <a:rPr lang="cs-CZ" sz="1800" smtClean="0"/>
              <a:t>  IPG (zejména pro nádrže),</a:t>
            </a:r>
          </a:p>
          <a:p>
            <a:pPr marL="266700" indent="-266700" eaLnBrk="1" hangingPunct="1">
              <a:buFontTx/>
              <a:buChar char="•"/>
            </a:pPr>
            <a:r>
              <a:rPr lang="cs-CZ" sz="1800" smtClean="0"/>
              <a:t>  využívat směrnice a normy – nedělat vlastní „umělecká díla“,</a:t>
            </a:r>
          </a:p>
          <a:p>
            <a:pPr marL="266700" indent="-266700" eaLnBrk="1" hangingPunct="1">
              <a:buFontTx/>
              <a:buChar char="•"/>
            </a:pPr>
            <a:r>
              <a:rPr lang="cs-CZ" sz="1800" smtClean="0"/>
              <a:t>  řádně dimenzovat objekty – zejména u nádrží,</a:t>
            </a:r>
          </a:p>
          <a:p>
            <a:pPr marL="266700" indent="-266700" eaLnBrk="1" hangingPunct="1">
              <a:buFontTx/>
              <a:buChar char="•"/>
            </a:pPr>
            <a:r>
              <a:rPr lang="cs-CZ" sz="1800" smtClean="0"/>
              <a:t>  navrhovat díla stabilní a bezpečná.</a:t>
            </a:r>
          </a:p>
          <a:p>
            <a:pPr marL="266700" indent="-266700" eaLnBrk="1" hangingPunct="1">
              <a:buFont typeface="Arial" charset="0"/>
              <a:buNone/>
            </a:pPr>
            <a:r>
              <a:rPr lang="cs-CZ" sz="2400" smtClean="0"/>
              <a:t> </a:t>
            </a:r>
          </a:p>
        </p:txBody>
      </p:sp>
      <p:graphicFrame>
        <p:nvGraphicFramePr>
          <p:cNvPr id="43032" name="Group 24"/>
          <p:cNvGraphicFramePr>
            <a:graphicFrameLocks noGrp="1"/>
          </p:cNvGraphicFramePr>
          <p:nvPr/>
        </p:nvGraphicFramePr>
        <p:xfrm>
          <a:off x="323850" y="4652963"/>
          <a:ext cx="5554663" cy="1920875"/>
        </p:xfrm>
        <a:graphic>
          <a:graphicData uri="http://schemas.openxmlformats.org/drawingml/2006/table">
            <a:tbl>
              <a:tblPr/>
              <a:tblGrid>
                <a:gridCol w="2811463"/>
                <a:gridCol w="2743200"/>
              </a:tblGrid>
              <a:tr h="192088">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Průměrná doby opakování N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[let]</a:t>
                      </a: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Charakter chráněného území</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2 - 5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louky, lesy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&gt;20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cenné zemědělské půdy sady, vinice a chmelnice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5 - 20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orná</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50-100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souvisle zastavěné území, železnice, průmysl. stavby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5078" name="Nadpis 1"/>
          <p:cNvSpPr>
            <a:spLocks noGrp="1"/>
          </p:cNvSpPr>
          <p:nvPr>
            <p:ph type="title"/>
          </p:nvPr>
        </p:nvSpPr>
        <p:spPr>
          <a:xfrm>
            <a:off x="0" y="0"/>
            <a:ext cx="8229600" cy="1143000"/>
          </a:xfrm>
        </p:spPr>
        <p:txBody>
          <a:bodyPr anchor="t"/>
          <a:lstStyle/>
          <a:p>
            <a:pPr algn="l" eaLnBrk="1" hangingPunct="1"/>
            <a:r>
              <a:rPr lang="cs-CZ" sz="4000" b="1" smtClean="0"/>
              <a:t>Vodohospodářská opaření</a:t>
            </a:r>
            <a:endParaRPr lang="cs-CZ" sz="40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Zástupný symbol pro obsah 2"/>
          <p:cNvSpPr>
            <a:spLocks noGrp="1"/>
          </p:cNvSpPr>
          <p:nvPr>
            <p:ph idx="1"/>
          </p:nvPr>
        </p:nvSpPr>
        <p:spPr>
          <a:xfrm>
            <a:off x="0" y="692150"/>
            <a:ext cx="9144000" cy="5805488"/>
          </a:xfrm>
        </p:spPr>
        <p:txBody>
          <a:bodyPr/>
          <a:lstStyle/>
          <a:p>
            <a:pPr marL="0" indent="0" eaLnBrk="1" hangingPunct="1">
              <a:buFont typeface="Arial" charset="0"/>
              <a:buNone/>
            </a:pPr>
            <a:r>
              <a:rPr lang="cs-CZ" sz="2400" b="1" smtClean="0"/>
              <a:t>Protipovodňová ochrana </a:t>
            </a:r>
            <a:r>
              <a:rPr lang="cs-CZ" sz="2400" smtClean="0"/>
              <a:t>(technická opatření – příkopy, nádrže apod.)</a:t>
            </a:r>
          </a:p>
          <a:p>
            <a:pPr marL="0" indent="0" eaLnBrk="1" hangingPunct="1">
              <a:buFont typeface="Arial" charset="0"/>
              <a:buNone/>
            </a:pPr>
            <a:r>
              <a:rPr lang="cs-CZ" sz="2400" smtClean="0"/>
              <a:t>Ukázky opatření</a:t>
            </a:r>
          </a:p>
          <a:p>
            <a:pPr marL="0" indent="0" eaLnBrk="1" hangingPunct="1">
              <a:buFont typeface="Arial" charset="0"/>
              <a:buNone/>
            </a:pPr>
            <a:endParaRPr lang="cs-CZ" sz="2400" smtClean="0"/>
          </a:p>
        </p:txBody>
      </p:sp>
      <p:pic>
        <p:nvPicPr>
          <p:cNvPr id="47106" name="Picture 8" descr="AA306292"/>
          <p:cNvPicPr>
            <a:picLocks noChangeAspect="1" noChangeArrowheads="1"/>
          </p:cNvPicPr>
          <p:nvPr/>
        </p:nvPicPr>
        <p:blipFill>
          <a:blip r:embed="rId3"/>
          <a:srcRect/>
          <a:stretch>
            <a:fillRect/>
          </a:stretch>
        </p:blipFill>
        <p:spPr bwMode="auto">
          <a:xfrm>
            <a:off x="0" y="1557338"/>
            <a:ext cx="3059113" cy="2293937"/>
          </a:xfrm>
          <a:prstGeom prst="rect">
            <a:avLst/>
          </a:prstGeom>
          <a:noFill/>
          <a:ln w="9525">
            <a:noFill/>
            <a:miter lim="800000"/>
            <a:headEnd/>
            <a:tailEnd/>
          </a:ln>
        </p:spPr>
      </p:pic>
      <p:sp>
        <p:nvSpPr>
          <p:cNvPr id="47107" name="Nadpis 1"/>
          <p:cNvSpPr>
            <a:spLocks noGrp="1"/>
          </p:cNvSpPr>
          <p:nvPr>
            <p:ph type="title"/>
          </p:nvPr>
        </p:nvSpPr>
        <p:spPr>
          <a:xfrm>
            <a:off x="0" y="0"/>
            <a:ext cx="8229600" cy="1143000"/>
          </a:xfrm>
        </p:spPr>
        <p:txBody>
          <a:bodyPr anchor="t"/>
          <a:lstStyle/>
          <a:p>
            <a:pPr algn="l" eaLnBrk="1" hangingPunct="1"/>
            <a:r>
              <a:rPr lang="cs-CZ" sz="4000" b="1" smtClean="0"/>
              <a:t>Vodohospodářská opaření</a:t>
            </a:r>
            <a:endParaRPr lang="cs-CZ" sz="4000" smtClean="0"/>
          </a:p>
        </p:txBody>
      </p:sp>
      <p:pic>
        <p:nvPicPr>
          <p:cNvPr id="47108" name="Picture 7" descr="DSC_0408"/>
          <p:cNvPicPr>
            <a:picLocks noChangeAspect="1" noChangeArrowheads="1"/>
          </p:cNvPicPr>
          <p:nvPr/>
        </p:nvPicPr>
        <p:blipFill>
          <a:blip r:embed="rId4"/>
          <a:srcRect/>
          <a:stretch>
            <a:fillRect/>
          </a:stretch>
        </p:blipFill>
        <p:spPr bwMode="auto">
          <a:xfrm>
            <a:off x="5945188" y="1196975"/>
            <a:ext cx="3198812" cy="1798638"/>
          </a:xfrm>
          <a:prstGeom prst="rect">
            <a:avLst/>
          </a:prstGeom>
          <a:noFill/>
          <a:ln w="9525">
            <a:noFill/>
            <a:miter lim="800000"/>
            <a:headEnd/>
            <a:tailEnd/>
          </a:ln>
        </p:spPr>
      </p:pic>
      <p:pic>
        <p:nvPicPr>
          <p:cNvPr id="47109" name="Picture 8" descr="DSC_0402"/>
          <p:cNvPicPr>
            <a:picLocks noChangeAspect="1" noChangeArrowheads="1"/>
          </p:cNvPicPr>
          <p:nvPr/>
        </p:nvPicPr>
        <p:blipFill>
          <a:blip r:embed="rId5"/>
          <a:srcRect/>
          <a:stretch>
            <a:fillRect/>
          </a:stretch>
        </p:blipFill>
        <p:spPr bwMode="auto">
          <a:xfrm>
            <a:off x="6335713" y="2565400"/>
            <a:ext cx="2808287" cy="1579563"/>
          </a:xfrm>
          <a:prstGeom prst="rect">
            <a:avLst/>
          </a:prstGeom>
          <a:noFill/>
          <a:ln w="9525">
            <a:noFill/>
            <a:miter lim="800000"/>
            <a:headEnd/>
            <a:tailEnd/>
          </a:ln>
        </p:spPr>
      </p:pic>
      <p:pic>
        <p:nvPicPr>
          <p:cNvPr id="47110" name="Picture 8" descr="DSCN2445"/>
          <p:cNvPicPr>
            <a:picLocks noChangeAspect="1" noChangeArrowheads="1"/>
          </p:cNvPicPr>
          <p:nvPr/>
        </p:nvPicPr>
        <p:blipFill>
          <a:blip r:embed="rId6"/>
          <a:srcRect/>
          <a:stretch>
            <a:fillRect/>
          </a:stretch>
        </p:blipFill>
        <p:spPr bwMode="auto">
          <a:xfrm>
            <a:off x="3419475" y="2492375"/>
            <a:ext cx="2663825" cy="1998663"/>
          </a:xfrm>
          <a:prstGeom prst="rect">
            <a:avLst/>
          </a:prstGeom>
          <a:noFill/>
          <a:ln w="9525">
            <a:noFill/>
            <a:miter lim="800000"/>
            <a:headEnd/>
            <a:tailEnd/>
          </a:ln>
        </p:spPr>
      </p:pic>
      <p:pic>
        <p:nvPicPr>
          <p:cNvPr id="47111" name="Picture 9" descr="DSCN2450"/>
          <p:cNvPicPr>
            <a:picLocks noChangeAspect="1" noChangeArrowheads="1"/>
          </p:cNvPicPr>
          <p:nvPr/>
        </p:nvPicPr>
        <p:blipFill>
          <a:blip r:embed="rId7"/>
          <a:srcRect/>
          <a:stretch>
            <a:fillRect/>
          </a:stretch>
        </p:blipFill>
        <p:spPr bwMode="auto">
          <a:xfrm>
            <a:off x="4427538" y="4221163"/>
            <a:ext cx="2400300" cy="1800225"/>
          </a:xfrm>
          <a:prstGeom prst="rect">
            <a:avLst/>
          </a:prstGeom>
          <a:noFill/>
          <a:ln w="9525">
            <a:noFill/>
            <a:miter lim="800000"/>
            <a:headEnd/>
            <a:tailEnd/>
          </a:ln>
        </p:spPr>
      </p:pic>
      <p:pic>
        <p:nvPicPr>
          <p:cNvPr id="47112" name="Picture 10" descr="DSCN2453"/>
          <p:cNvPicPr>
            <a:picLocks noChangeAspect="1" noChangeArrowheads="1"/>
          </p:cNvPicPr>
          <p:nvPr/>
        </p:nvPicPr>
        <p:blipFill>
          <a:blip r:embed="rId8"/>
          <a:srcRect/>
          <a:stretch>
            <a:fillRect/>
          </a:stretch>
        </p:blipFill>
        <p:spPr bwMode="auto">
          <a:xfrm>
            <a:off x="6743700" y="5057775"/>
            <a:ext cx="2400300" cy="1800225"/>
          </a:xfrm>
          <a:prstGeom prst="rect">
            <a:avLst/>
          </a:prstGeom>
          <a:noFill/>
          <a:ln w="9525">
            <a:noFill/>
            <a:miter lim="800000"/>
            <a:headEnd/>
            <a:tailEnd/>
          </a:ln>
        </p:spPr>
      </p:pic>
      <p:pic>
        <p:nvPicPr>
          <p:cNvPr id="47113" name="Picture 11" descr="CHOTEBUDICE"/>
          <p:cNvPicPr>
            <a:picLocks noChangeAspect="1" noChangeArrowheads="1"/>
          </p:cNvPicPr>
          <p:nvPr/>
        </p:nvPicPr>
        <p:blipFill>
          <a:blip r:embed="rId9"/>
          <a:srcRect/>
          <a:stretch>
            <a:fillRect/>
          </a:stretch>
        </p:blipFill>
        <p:spPr bwMode="auto">
          <a:xfrm>
            <a:off x="0" y="5057775"/>
            <a:ext cx="3706813" cy="1800225"/>
          </a:xfrm>
          <a:prstGeom prst="rect">
            <a:avLst/>
          </a:prstGeom>
          <a:noFill/>
          <a:ln w="9525">
            <a:noFill/>
            <a:miter lim="800000"/>
            <a:headEnd/>
            <a:tailEnd/>
          </a:ln>
        </p:spPr>
      </p:pic>
      <p:pic>
        <p:nvPicPr>
          <p:cNvPr id="47114" name="Picture 9" descr="AA306273"/>
          <p:cNvPicPr>
            <a:picLocks noChangeAspect="1" noChangeArrowheads="1"/>
          </p:cNvPicPr>
          <p:nvPr/>
        </p:nvPicPr>
        <p:blipFill>
          <a:blip r:embed="rId10"/>
          <a:srcRect/>
          <a:stretch>
            <a:fillRect/>
          </a:stretch>
        </p:blipFill>
        <p:spPr bwMode="auto">
          <a:xfrm>
            <a:off x="684213" y="3213100"/>
            <a:ext cx="2687637" cy="20161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Zástupný symbol pro obsah 2"/>
          <p:cNvSpPr>
            <a:spLocks noGrp="1"/>
          </p:cNvSpPr>
          <p:nvPr>
            <p:ph idx="1"/>
          </p:nvPr>
        </p:nvSpPr>
        <p:spPr>
          <a:xfrm>
            <a:off x="0" y="836613"/>
            <a:ext cx="9144000" cy="5805487"/>
          </a:xfrm>
        </p:spPr>
        <p:txBody>
          <a:bodyPr/>
          <a:lstStyle/>
          <a:p>
            <a:pPr marL="0" indent="0" eaLnBrk="1" hangingPunct="1">
              <a:buFont typeface="Arial" charset="0"/>
              <a:buNone/>
            </a:pPr>
            <a:r>
              <a:rPr lang="cs-CZ" sz="2400" b="1" smtClean="0"/>
              <a:t>Návrh opatření - protipovodňová ochrana</a:t>
            </a:r>
            <a:endParaRPr lang="cs-CZ" sz="2400" smtClean="0"/>
          </a:p>
          <a:p>
            <a:pPr marL="0" indent="0" eaLnBrk="1" hangingPunct="1">
              <a:buFont typeface="Arial" charset="0"/>
              <a:buNone/>
            </a:pPr>
            <a:r>
              <a:rPr lang="cs-CZ" sz="1800" smtClean="0"/>
              <a:t>Chyby v návrzích</a:t>
            </a:r>
          </a:p>
        </p:txBody>
      </p:sp>
      <p:pic>
        <p:nvPicPr>
          <p:cNvPr id="1029" name="Picture 24" descr="OMEZENI_KAPACITY_PRELIVU2"/>
          <p:cNvPicPr>
            <a:picLocks noChangeAspect="1" noChangeArrowheads="1"/>
          </p:cNvPicPr>
          <p:nvPr/>
        </p:nvPicPr>
        <p:blipFill>
          <a:blip r:embed="rId4"/>
          <a:srcRect/>
          <a:stretch>
            <a:fillRect/>
          </a:stretch>
        </p:blipFill>
        <p:spPr bwMode="auto">
          <a:xfrm>
            <a:off x="5508625" y="1773238"/>
            <a:ext cx="3455988" cy="2541587"/>
          </a:xfrm>
          <a:prstGeom prst="rect">
            <a:avLst/>
          </a:prstGeom>
          <a:noFill/>
          <a:ln w="9525">
            <a:noFill/>
            <a:miter lim="800000"/>
            <a:headEnd/>
            <a:tailEnd/>
          </a:ln>
        </p:spPr>
      </p:pic>
      <p:pic>
        <p:nvPicPr>
          <p:cNvPr id="1030" name="Picture 8" descr="sucha_preliv_dira_cel"/>
          <p:cNvPicPr>
            <a:picLocks noChangeAspect="1" noChangeArrowheads="1"/>
          </p:cNvPicPr>
          <p:nvPr/>
        </p:nvPicPr>
        <p:blipFill>
          <a:blip r:embed="rId5"/>
          <a:srcRect/>
          <a:stretch>
            <a:fillRect/>
          </a:stretch>
        </p:blipFill>
        <p:spPr bwMode="auto">
          <a:xfrm>
            <a:off x="1908175" y="1773238"/>
            <a:ext cx="3455988" cy="2395537"/>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2771775" y="4902200"/>
          <a:ext cx="2771775" cy="1955800"/>
        </p:xfrm>
        <a:graphic>
          <a:graphicData uri="http://schemas.openxmlformats.org/presentationml/2006/ole">
            <mc:AlternateContent xmlns:mc="http://schemas.openxmlformats.org/markup-compatibility/2006">
              <mc:Choice xmlns:v="urn:schemas-microsoft-com:vml" Requires="v">
                <p:oleObj spid="_x0000_s1028" name="List" r:id="rId6" imgW="4886178" imgH="3448078" progId="Excel.Sheet.8">
                  <p:embed/>
                </p:oleObj>
              </mc:Choice>
              <mc:Fallback>
                <p:oleObj name="List" r:id="rId6" imgW="4886178" imgH="3448078" progId="Excel.Sheet.8">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775" y="4902200"/>
                        <a:ext cx="2771775" cy="195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0" y="4941888"/>
          <a:ext cx="2752725" cy="1916112"/>
        </p:xfrm>
        <a:graphic>
          <a:graphicData uri="http://schemas.openxmlformats.org/presentationml/2006/ole">
            <mc:AlternateContent xmlns:mc="http://schemas.openxmlformats.org/markup-compatibility/2006">
              <mc:Choice xmlns:v="urn:schemas-microsoft-com:vml" Requires="v">
                <p:oleObj spid="_x0000_s1029" name="List" r:id="rId8" imgW="4952910" imgH="3448078" progId="Excel.Sheet.8">
                  <p:embed/>
                </p:oleObj>
              </mc:Choice>
              <mc:Fallback>
                <p:oleObj name="List" r:id="rId8" imgW="4952910" imgH="3448078" progId="Excel.Sheet.8">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941888"/>
                        <a:ext cx="2752725" cy="1916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1" name="Picture 15" descr="Pocheň 11 26111999"/>
          <p:cNvPicPr>
            <a:picLocks noChangeAspect="1" noChangeArrowheads="1"/>
          </p:cNvPicPr>
          <p:nvPr/>
        </p:nvPicPr>
        <p:blipFill>
          <a:blip r:embed="rId10"/>
          <a:srcRect/>
          <a:stretch>
            <a:fillRect/>
          </a:stretch>
        </p:blipFill>
        <p:spPr bwMode="auto">
          <a:xfrm>
            <a:off x="5795963" y="4508500"/>
            <a:ext cx="3097212" cy="2225675"/>
          </a:xfrm>
          <a:prstGeom prst="rect">
            <a:avLst/>
          </a:prstGeom>
          <a:noFill/>
          <a:ln w="9525">
            <a:noFill/>
            <a:miter lim="800000"/>
            <a:headEnd/>
            <a:tailEnd/>
          </a:ln>
        </p:spPr>
      </p:pic>
      <p:pic>
        <p:nvPicPr>
          <p:cNvPr id="1032" name="Picture 9" descr="poldr_kpů"/>
          <p:cNvPicPr>
            <a:picLocks noChangeAspect="1" noChangeArrowheads="1"/>
          </p:cNvPicPr>
          <p:nvPr/>
        </p:nvPicPr>
        <p:blipFill>
          <a:blip r:embed="rId11"/>
          <a:srcRect/>
          <a:stretch>
            <a:fillRect/>
          </a:stretch>
        </p:blipFill>
        <p:spPr bwMode="auto">
          <a:xfrm>
            <a:off x="250825" y="2852738"/>
            <a:ext cx="2617788" cy="1958975"/>
          </a:xfrm>
          <a:prstGeom prst="rect">
            <a:avLst/>
          </a:prstGeom>
          <a:noFill/>
          <a:ln w="9525">
            <a:noFill/>
            <a:miter lim="800000"/>
            <a:headEnd/>
            <a:tailEnd/>
          </a:ln>
        </p:spPr>
      </p:pic>
      <p:sp>
        <p:nvSpPr>
          <p:cNvPr id="1033" name="Nadpis 1"/>
          <p:cNvSpPr>
            <a:spLocks noGrp="1"/>
          </p:cNvSpPr>
          <p:nvPr>
            <p:ph type="title"/>
          </p:nvPr>
        </p:nvSpPr>
        <p:spPr>
          <a:xfrm>
            <a:off x="0" y="0"/>
            <a:ext cx="8229600" cy="1143000"/>
          </a:xfrm>
        </p:spPr>
        <p:txBody>
          <a:bodyPr anchor="t"/>
          <a:lstStyle/>
          <a:p>
            <a:pPr algn="l" eaLnBrk="1" hangingPunct="1"/>
            <a:r>
              <a:rPr lang="cs-CZ" sz="4000" b="1" smtClean="0"/>
              <a:t>Vodohospodářská opaření</a:t>
            </a:r>
            <a:endParaRPr lang="cs-CZ" sz="40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Zástupný symbol pro obsah 2"/>
          <p:cNvSpPr>
            <a:spLocks noGrp="1"/>
          </p:cNvSpPr>
          <p:nvPr>
            <p:ph idx="1"/>
          </p:nvPr>
        </p:nvSpPr>
        <p:spPr>
          <a:xfrm>
            <a:off x="0" y="620713"/>
            <a:ext cx="9144000" cy="5805487"/>
          </a:xfrm>
        </p:spPr>
        <p:txBody>
          <a:bodyPr/>
          <a:lstStyle/>
          <a:p>
            <a:pPr marL="361950" indent="-361950" defTabSz="266700" eaLnBrk="1" hangingPunct="1">
              <a:buFontTx/>
              <a:buChar char="•"/>
              <a:tabLst>
                <a:tab pos="447675" algn="l"/>
              </a:tabLst>
            </a:pPr>
            <a:r>
              <a:rPr lang="cs-CZ" sz="2000" b="1" smtClean="0"/>
              <a:t>Zlepšení vodních poměrů v krajině</a:t>
            </a:r>
            <a:r>
              <a:rPr lang="cs-CZ" sz="2000" smtClean="0"/>
              <a:t> (odvodnění, krajinotvorné nádrže, úpravy toků, revitalizace, další opatření ke zvýšení retenční schopnosti krajiny a zlepšení vodních poměrů).</a:t>
            </a:r>
          </a:p>
          <a:p>
            <a:pPr marL="361950" indent="-361950" defTabSz="266700" eaLnBrk="1" hangingPunct="1">
              <a:buFontTx/>
              <a:buChar char="•"/>
              <a:tabLst>
                <a:tab pos="447675" algn="l"/>
              </a:tabLst>
            </a:pPr>
            <a:r>
              <a:rPr lang="cs-CZ" sz="2000" b="1" smtClean="0"/>
              <a:t>Podklady </a:t>
            </a:r>
            <a:r>
              <a:rPr lang="cs-CZ" sz="2000" smtClean="0"/>
              <a:t>obdobné jako u protipovodňových opatření rozšířené o další k řešení úprav toků, revitalizací, historické mapy apod.</a:t>
            </a:r>
          </a:p>
          <a:p>
            <a:pPr marL="361950" indent="-361950" defTabSz="266700" eaLnBrk="1" hangingPunct="1">
              <a:buFontTx/>
              <a:buChar char="•"/>
              <a:tabLst>
                <a:tab pos="447675" algn="l"/>
              </a:tabLst>
            </a:pPr>
            <a:r>
              <a:rPr lang="cs-CZ" sz="2000" b="1" smtClean="0"/>
              <a:t>Zásady náv</a:t>
            </a:r>
            <a:r>
              <a:rPr lang="cs-CZ" sz="2000" smtClean="0"/>
              <a:t>rhu obdobné jako u protipovodňových opatření a tím, že je třeba návrhy konzultovat s dalšími odborníky na problematiku zejména ochrany a tvorby krajiny. </a:t>
            </a:r>
          </a:p>
          <a:p>
            <a:pPr marL="361950" indent="-361950" defTabSz="266700" eaLnBrk="1" hangingPunct="1">
              <a:buFontTx/>
              <a:buChar char="•"/>
              <a:tabLst>
                <a:tab pos="447675" algn="l"/>
              </a:tabLst>
            </a:pPr>
            <a:r>
              <a:rPr lang="cs-CZ" sz="2000" b="1" smtClean="0"/>
              <a:t>Pozor na snahu povýšit estetický zájem</a:t>
            </a:r>
            <a:r>
              <a:rPr lang="cs-CZ" sz="2000" smtClean="0"/>
              <a:t> nad fyzikální zákony (krásné, ale neúčelné příp. chybně navržené a ohrožené).</a:t>
            </a:r>
          </a:p>
          <a:p>
            <a:pPr marL="361950" indent="-361950" defTabSz="266700" eaLnBrk="1" hangingPunct="1">
              <a:tabLst>
                <a:tab pos="447675" algn="l"/>
              </a:tabLst>
            </a:pPr>
            <a:endParaRPr lang="cs-CZ" sz="2000" smtClean="0"/>
          </a:p>
          <a:p>
            <a:pPr marL="361950" indent="-361950" defTabSz="266700" eaLnBrk="1" hangingPunct="1">
              <a:buFont typeface="Arial" charset="0"/>
              <a:buNone/>
              <a:tabLst>
                <a:tab pos="447675" algn="l"/>
              </a:tabLst>
            </a:pPr>
            <a:endParaRPr lang="cs-CZ" sz="2400" b="1" smtClean="0"/>
          </a:p>
        </p:txBody>
      </p:sp>
      <p:sp>
        <p:nvSpPr>
          <p:cNvPr id="52226" name="Nadpis 1"/>
          <p:cNvSpPr>
            <a:spLocks noGrp="1"/>
          </p:cNvSpPr>
          <p:nvPr>
            <p:ph type="title"/>
          </p:nvPr>
        </p:nvSpPr>
        <p:spPr>
          <a:xfrm>
            <a:off x="0" y="-171450"/>
            <a:ext cx="8229600" cy="1143000"/>
          </a:xfrm>
        </p:spPr>
        <p:txBody>
          <a:bodyPr anchor="t"/>
          <a:lstStyle/>
          <a:p>
            <a:pPr algn="l" eaLnBrk="1" hangingPunct="1"/>
            <a:r>
              <a:rPr lang="cs-CZ" sz="4000" b="1" smtClean="0"/>
              <a:t>Vodohospodářská opaření</a:t>
            </a:r>
            <a:endParaRPr lang="cs-CZ" sz="40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Zástupný symbol pro obsah 5" descr="Žejbro před RVT.JPG"/>
          <p:cNvPicPr>
            <a:picLocks noChangeAspect="1"/>
          </p:cNvPicPr>
          <p:nvPr isPhoto="1"/>
        </p:nvPicPr>
        <p:blipFill>
          <a:blip r:embed="rId3"/>
          <a:srcRect/>
          <a:stretch>
            <a:fillRect/>
          </a:stretch>
        </p:blipFill>
        <p:spPr bwMode="auto">
          <a:xfrm>
            <a:off x="0" y="1916113"/>
            <a:ext cx="3840163" cy="2881312"/>
          </a:xfrm>
          <a:prstGeom prst="rect">
            <a:avLst/>
          </a:prstGeom>
          <a:noFill/>
          <a:ln w="9525">
            <a:noFill/>
            <a:miter lim="800000"/>
            <a:headEnd/>
            <a:tailEnd/>
          </a:ln>
        </p:spPr>
      </p:pic>
      <p:pic>
        <p:nvPicPr>
          <p:cNvPr id="54274" name="Picture 2" descr="\\172.21.1.151\fotovon\RŘS,PPK\Cr\Žejbro\Žejbro 09_10_08\P1040040.JPG"/>
          <p:cNvPicPr>
            <a:picLocks noChangeAspect="1" noChangeArrowheads="1"/>
          </p:cNvPicPr>
          <p:nvPr/>
        </p:nvPicPr>
        <p:blipFill>
          <a:blip r:embed="rId4"/>
          <a:srcRect/>
          <a:stretch>
            <a:fillRect/>
          </a:stretch>
        </p:blipFill>
        <p:spPr bwMode="auto">
          <a:xfrm>
            <a:off x="2555875" y="3500438"/>
            <a:ext cx="3529013" cy="2646362"/>
          </a:xfrm>
          <a:prstGeom prst="rect">
            <a:avLst/>
          </a:prstGeom>
          <a:noFill/>
          <a:ln w="9525">
            <a:noFill/>
            <a:miter lim="800000"/>
            <a:headEnd/>
            <a:tailEnd/>
          </a:ln>
        </p:spPr>
      </p:pic>
      <p:sp>
        <p:nvSpPr>
          <p:cNvPr id="54275" name="TextovéPole 7"/>
          <p:cNvSpPr txBox="1">
            <a:spLocks noChangeArrowheads="1"/>
          </p:cNvSpPr>
          <p:nvPr/>
        </p:nvSpPr>
        <p:spPr bwMode="auto">
          <a:xfrm>
            <a:off x="250825" y="4797425"/>
            <a:ext cx="2519363" cy="376238"/>
          </a:xfrm>
          <a:prstGeom prst="rect">
            <a:avLst/>
          </a:prstGeom>
          <a:solidFill>
            <a:schemeClr val="bg1"/>
          </a:solidFill>
          <a:ln w="9525">
            <a:solidFill>
              <a:schemeClr val="bg1"/>
            </a:solidFill>
            <a:miter lim="800000"/>
            <a:headEnd/>
            <a:tailEnd/>
          </a:ln>
        </p:spPr>
        <p:txBody>
          <a:bodyPr>
            <a:spAutoFit/>
          </a:bodyPr>
          <a:lstStyle/>
          <a:p>
            <a:r>
              <a:rPr lang="cs-CZ">
                <a:latin typeface="Calibri" pitchFamily="34" charset="0"/>
              </a:rPr>
              <a:t>Foto Ing. H.Vondrušková</a:t>
            </a:r>
          </a:p>
        </p:txBody>
      </p:sp>
      <p:pic>
        <p:nvPicPr>
          <p:cNvPr id="54276" name="Picture 2" descr="\\172.21.1.151\fotovon\RŘS,PPK\Cr\Žejbro\Žejbro 09_10_08\P1040037.JPG"/>
          <p:cNvPicPr>
            <a:picLocks noChangeAspect="1" noChangeArrowheads="1"/>
          </p:cNvPicPr>
          <p:nvPr/>
        </p:nvPicPr>
        <p:blipFill>
          <a:blip r:embed="rId5"/>
          <a:srcRect/>
          <a:stretch>
            <a:fillRect/>
          </a:stretch>
        </p:blipFill>
        <p:spPr bwMode="auto">
          <a:xfrm>
            <a:off x="5759450" y="4319588"/>
            <a:ext cx="3384550" cy="2538412"/>
          </a:xfrm>
          <a:prstGeom prst="rect">
            <a:avLst/>
          </a:prstGeom>
          <a:noFill/>
          <a:ln w="9525">
            <a:noFill/>
            <a:miter lim="800000"/>
            <a:headEnd/>
            <a:tailEnd/>
          </a:ln>
        </p:spPr>
      </p:pic>
      <p:sp>
        <p:nvSpPr>
          <p:cNvPr id="54277" name="Nadpis 1"/>
          <p:cNvSpPr>
            <a:spLocks noGrp="1"/>
          </p:cNvSpPr>
          <p:nvPr>
            <p:ph type="title"/>
          </p:nvPr>
        </p:nvSpPr>
        <p:spPr>
          <a:xfrm>
            <a:off x="0" y="0"/>
            <a:ext cx="8229600" cy="1143000"/>
          </a:xfrm>
        </p:spPr>
        <p:txBody>
          <a:bodyPr anchor="t"/>
          <a:lstStyle/>
          <a:p>
            <a:pPr algn="l" eaLnBrk="1" hangingPunct="1"/>
            <a:r>
              <a:rPr lang="cs-CZ" sz="4000" b="1" smtClean="0"/>
              <a:t>Vodohospodářská opaření</a:t>
            </a:r>
            <a:endParaRPr lang="cs-CZ" sz="4000" smtClean="0"/>
          </a:p>
        </p:txBody>
      </p:sp>
      <p:pic>
        <p:nvPicPr>
          <p:cNvPr id="54278" name="Picture 8" descr="PICT0227"/>
          <p:cNvPicPr>
            <a:picLocks noChangeAspect="1" noChangeArrowheads="1"/>
          </p:cNvPicPr>
          <p:nvPr/>
        </p:nvPicPr>
        <p:blipFill>
          <a:blip r:embed="rId6"/>
          <a:srcRect/>
          <a:stretch>
            <a:fillRect/>
          </a:stretch>
        </p:blipFill>
        <p:spPr bwMode="auto">
          <a:xfrm>
            <a:off x="5903913" y="620713"/>
            <a:ext cx="3240087" cy="2430462"/>
          </a:xfrm>
          <a:prstGeom prst="rect">
            <a:avLst/>
          </a:prstGeom>
          <a:noFill/>
          <a:ln w="9525">
            <a:noFill/>
            <a:miter lim="800000"/>
            <a:headEnd/>
            <a:tailEnd/>
          </a:ln>
        </p:spPr>
      </p:pic>
      <p:pic>
        <p:nvPicPr>
          <p:cNvPr id="54279" name="Picture 9" descr="IMG_0055"/>
          <p:cNvPicPr>
            <a:picLocks noChangeAspect="1" noChangeArrowheads="1"/>
          </p:cNvPicPr>
          <p:nvPr/>
        </p:nvPicPr>
        <p:blipFill>
          <a:blip r:embed="rId7"/>
          <a:srcRect/>
          <a:stretch>
            <a:fillRect/>
          </a:stretch>
        </p:blipFill>
        <p:spPr bwMode="auto">
          <a:xfrm>
            <a:off x="4716463" y="2060575"/>
            <a:ext cx="3095625" cy="2322513"/>
          </a:xfrm>
          <a:prstGeom prst="rect">
            <a:avLst/>
          </a:prstGeom>
          <a:noFill/>
          <a:ln w="9525">
            <a:noFill/>
            <a:miter lim="800000"/>
            <a:headEnd/>
            <a:tailEnd/>
          </a:ln>
        </p:spPr>
      </p:pic>
      <p:sp>
        <p:nvSpPr>
          <p:cNvPr id="54280" name="Zástupný symbol pro obsah 2"/>
          <p:cNvSpPr>
            <a:spLocks noGrp="1"/>
          </p:cNvSpPr>
          <p:nvPr>
            <p:ph idx="1"/>
          </p:nvPr>
        </p:nvSpPr>
        <p:spPr>
          <a:xfrm>
            <a:off x="0" y="692150"/>
            <a:ext cx="9144000" cy="5805488"/>
          </a:xfrm>
        </p:spPr>
        <p:txBody>
          <a:bodyPr/>
          <a:lstStyle/>
          <a:p>
            <a:pPr marL="0" indent="0" eaLnBrk="1" hangingPunct="1">
              <a:buFont typeface="Arial" charset="0"/>
              <a:buNone/>
            </a:pPr>
            <a:r>
              <a:rPr lang="cs-CZ" sz="2400" b="1" smtClean="0"/>
              <a:t>Zlepšení vodních poměrů v krajině</a:t>
            </a:r>
          </a:p>
          <a:p>
            <a:pPr marL="0" indent="0" eaLnBrk="1" hangingPunct="1">
              <a:buFont typeface="Arial" charset="0"/>
              <a:buNone/>
            </a:pPr>
            <a:r>
              <a:rPr lang="cs-CZ" sz="1800" b="1" smtClean="0"/>
              <a:t>Ukázky opatření - revitalizace, krajinotvorná nádrž, biocentrum s mokřadem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Nadpis 1"/>
          <p:cNvSpPr>
            <a:spLocks noGrp="1"/>
          </p:cNvSpPr>
          <p:nvPr>
            <p:ph type="title"/>
          </p:nvPr>
        </p:nvSpPr>
        <p:spPr>
          <a:xfrm>
            <a:off x="539750" y="2492375"/>
            <a:ext cx="8229600" cy="1143000"/>
          </a:xfrm>
        </p:spPr>
        <p:txBody>
          <a:bodyPr/>
          <a:lstStyle/>
          <a:p>
            <a:pPr eaLnBrk="1" hangingPunct="1"/>
            <a:r>
              <a:rPr lang="cs-CZ" b="1" smtClean="0"/>
              <a:t>DĚKUJI ZA POZORNOST</a:t>
            </a:r>
            <a:endParaRPr lang="cs-CZ"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symbol pro obsah 2"/>
          <p:cNvSpPr>
            <a:spLocks noGrp="1"/>
          </p:cNvSpPr>
          <p:nvPr>
            <p:ph idx="1"/>
          </p:nvPr>
        </p:nvSpPr>
        <p:spPr>
          <a:xfrm>
            <a:off x="0" y="836613"/>
            <a:ext cx="9144000" cy="5761037"/>
          </a:xfrm>
        </p:spPr>
        <p:txBody>
          <a:bodyPr/>
          <a:lstStyle/>
          <a:p>
            <a:pPr marL="361950" indent="-361950" eaLnBrk="1" hangingPunct="1">
              <a:buFont typeface="Arial" charset="0"/>
              <a:buNone/>
            </a:pPr>
            <a:r>
              <a:rPr lang="cs-CZ" sz="1800" b="1" smtClean="0"/>
              <a:t>139/2002 Sb. ZÁKON</a:t>
            </a:r>
            <a:endParaRPr lang="pl-PL" sz="1800" smtClean="0"/>
          </a:p>
          <a:p>
            <a:pPr marL="361950" indent="-361950" eaLnBrk="1" hangingPunct="1">
              <a:buFont typeface="Arial" charset="0"/>
              <a:buNone/>
            </a:pPr>
            <a:r>
              <a:rPr lang="cs-CZ" sz="1800" b="1" smtClean="0"/>
              <a:t>o pozemkových úpravách a pozemkových úřadech</a:t>
            </a:r>
          </a:p>
          <a:p>
            <a:pPr marL="361950" indent="-361950" eaLnBrk="1" hangingPunct="1">
              <a:buFont typeface="Arial" charset="0"/>
              <a:buNone/>
            </a:pPr>
            <a:endParaRPr lang="cs-CZ" sz="1200" b="1" smtClean="0"/>
          </a:p>
          <a:p>
            <a:pPr marL="361950" indent="-361950" eaLnBrk="1" hangingPunct="1">
              <a:buFont typeface="Arial" charset="0"/>
              <a:buNone/>
            </a:pPr>
            <a:r>
              <a:rPr lang="cs-CZ" sz="1800" b="1" smtClean="0"/>
              <a:t>§ 2  Pozemkové úpravy</a:t>
            </a:r>
          </a:p>
          <a:p>
            <a:pPr marL="361950" indent="-361950" eaLnBrk="1" hangingPunct="1"/>
            <a:r>
              <a:rPr lang="cs-CZ" sz="1800" smtClean="0"/>
              <a:t>Pozemkovými úpravami  se </a:t>
            </a:r>
            <a:r>
              <a:rPr lang="cs-CZ" sz="1800" b="1" i="1" smtClean="0"/>
              <a:t>ve veřejném zájmu prostorově a funkčně uspořádávají pozemky, scelují se nebo dělí a zabezpečuje se jimi přístupnost </a:t>
            </a:r>
            <a:r>
              <a:rPr lang="cs-CZ" sz="1800" smtClean="0"/>
              <a:t>a využití pozemků a vyrovnání jejich hranic tak, aby se vytvořily podmínky pro racionální hospodaření vlastníků půdy. V těchto souvislostech původní pozemky zanikají a zároveň se vytvářejí pozemky nové, k nimž se uspořádávají vlastnická práva a s nimi související věcná břemena v rozsahu rozhodnutí podle § 11 odst. 8. Současně se jimi </a:t>
            </a:r>
            <a:r>
              <a:rPr lang="cs-CZ" sz="1800" b="1" i="1" smtClean="0"/>
              <a:t>zajišťují podmínky pro zlepšení kvality života ve venkovských oblastech </a:t>
            </a:r>
            <a:r>
              <a:rPr lang="cs-CZ" sz="1800" smtClean="0"/>
              <a:t>včetně napomáhání diverzifikace hospodářské činnosti a zlepšování konkurenceschopnosti zemědělství, </a:t>
            </a:r>
            <a:r>
              <a:rPr lang="cs-CZ" sz="1800" b="1" i="1" smtClean="0"/>
              <a:t>zlepšení životního prostředí, ochranu a zúrodnění půdního fondu, vodní hospodářství zejména v oblasti snižování nepříznivých účinků povodní a řešení odtokových poměrů v krajině </a:t>
            </a:r>
            <a:r>
              <a:rPr lang="cs-CZ" sz="1800" smtClean="0"/>
              <a:t>a zvýšení ekologické stability krajiny. Výsledky pozemkových úprav slouží pro obnovu katastrálního operátu a jako neopomenutelný podklad pro územní plánování</a:t>
            </a:r>
          </a:p>
          <a:p>
            <a:pPr marL="361950" indent="-361950" eaLnBrk="1" hangingPunct="1"/>
            <a:endParaRPr lang="cs-CZ" sz="1800" smtClean="0"/>
          </a:p>
          <a:p>
            <a:pPr marL="361950" indent="-361950" eaLnBrk="1" hangingPunct="1">
              <a:buFont typeface="Arial" charset="0"/>
              <a:buNone/>
            </a:pPr>
            <a:r>
              <a:rPr lang="cs-CZ" sz="1800" b="1" smtClean="0">
                <a:solidFill>
                  <a:srgbClr val="FF0000"/>
                </a:solidFill>
              </a:rPr>
              <a:t>       VEŘEJNÝ ZÁJEM, PŘÍSTUPNOST, ZLEPŠENÍ KVALITY ŽIVOTA, VODNÍCH POMĚRŮ A ŽIVOTNÍHO PROSTŘEDÍ, OCHRANA PŘED POVODNĚMI </a:t>
            </a:r>
            <a:endParaRPr lang="cs-CZ" sz="1800" smtClean="0"/>
          </a:p>
        </p:txBody>
      </p:sp>
      <p:sp>
        <p:nvSpPr>
          <p:cNvPr id="16386" name="Obdélník 4"/>
          <p:cNvSpPr>
            <a:spLocks noChangeArrowheads="1"/>
          </p:cNvSpPr>
          <p:nvPr/>
        </p:nvSpPr>
        <p:spPr bwMode="auto">
          <a:xfrm>
            <a:off x="0" y="0"/>
            <a:ext cx="4643438" cy="708025"/>
          </a:xfrm>
          <a:prstGeom prst="rect">
            <a:avLst/>
          </a:prstGeom>
          <a:noFill/>
          <a:ln w="9525">
            <a:noFill/>
            <a:miter lim="800000"/>
            <a:headEnd/>
            <a:tailEnd/>
          </a:ln>
        </p:spPr>
        <p:txBody>
          <a:bodyPr>
            <a:spAutoFit/>
          </a:bodyPr>
          <a:lstStyle/>
          <a:p>
            <a:r>
              <a:rPr lang="cs-CZ" sz="4000" b="1">
                <a:latin typeface="Calibri" pitchFamily="34" charset="0"/>
              </a:rPr>
              <a:t>Pozemkové úpravy</a:t>
            </a:r>
            <a:endParaRPr lang="cs-CZ" sz="400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Zástupný symbol pro obsah 2"/>
          <p:cNvSpPr>
            <a:spLocks noGrp="1"/>
          </p:cNvSpPr>
          <p:nvPr>
            <p:ph idx="1"/>
          </p:nvPr>
        </p:nvSpPr>
        <p:spPr>
          <a:xfrm>
            <a:off x="0" y="836613"/>
            <a:ext cx="8785225" cy="5688012"/>
          </a:xfrm>
        </p:spPr>
        <p:txBody>
          <a:bodyPr/>
          <a:lstStyle/>
          <a:p>
            <a:pPr eaLnBrk="1" hangingPunct="1">
              <a:lnSpc>
                <a:spcPct val="80000"/>
              </a:lnSpc>
              <a:buFont typeface="Arial" charset="0"/>
              <a:buNone/>
            </a:pPr>
            <a:r>
              <a:rPr lang="cs-CZ" sz="1500" b="1" smtClean="0"/>
              <a:t>139/2002 Sb. ZÁKON</a:t>
            </a:r>
            <a:endParaRPr lang="pl-PL" sz="1500" smtClean="0"/>
          </a:p>
          <a:p>
            <a:pPr eaLnBrk="1" hangingPunct="1">
              <a:lnSpc>
                <a:spcPct val="80000"/>
              </a:lnSpc>
              <a:buFont typeface="Arial" charset="0"/>
              <a:buNone/>
            </a:pPr>
            <a:r>
              <a:rPr lang="cs-CZ" sz="1500" b="1" smtClean="0"/>
              <a:t>o pozemkových úpravách a pozemkových úřadech</a:t>
            </a:r>
          </a:p>
          <a:p>
            <a:pPr eaLnBrk="1" hangingPunct="1">
              <a:lnSpc>
                <a:spcPct val="80000"/>
              </a:lnSpc>
              <a:buFont typeface="Arial" charset="0"/>
              <a:buNone/>
            </a:pPr>
            <a:endParaRPr lang="cs-CZ" sz="1400" b="1" smtClean="0"/>
          </a:p>
          <a:p>
            <a:pPr eaLnBrk="1" hangingPunct="1">
              <a:lnSpc>
                <a:spcPct val="80000"/>
              </a:lnSpc>
              <a:buFont typeface="Arial" charset="0"/>
              <a:buNone/>
            </a:pPr>
            <a:r>
              <a:rPr lang="cs-CZ" sz="1800" b="1" smtClean="0"/>
              <a:t>§ 9 Návrh pozemkových úprav</a:t>
            </a:r>
          </a:p>
          <a:p>
            <a:pPr eaLnBrk="1" hangingPunct="1">
              <a:lnSpc>
                <a:spcPct val="80000"/>
              </a:lnSpc>
              <a:buFont typeface="Arial" charset="0"/>
              <a:buNone/>
            </a:pPr>
            <a:endParaRPr lang="cs-CZ" sz="1000" b="1" smtClean="0"/>
          </a:p>
          <a:p>
            <a:pPr eaLnBrk="1" hangingPunct="1">
              <a:lnSpc>
                <a:spcPct val="80000"/>
              </a:lnSpc>
              <a:buFont typeface="Arial" charset="0"/>
              <a:buNone/>
            </a:pPr>
            <a:r>
              <a:rPr lang="cs-CZ" sz="1300" b="1" smtClean="0"/>
              <a:t>(8) Návrhu nového uspořádání pozemků</a:t>
            </a:r>
            <a:r>
              <a:rPr lang="cs-CZ" sz="1300" smtClean="0"/>
              <a:t> vlastníků předchází zpracování plánu společných zařízení, kterými jsou zejména</a:t>
            </a:r>
          </a:p>
          <a:p>
            <a:pPr marL="446088" lvl="1" eaLnBrk="1" hangingPunct="1">
              <a:lnSpc>
                <a:spcPct val="80000"/>
              </a:lnSpc>
            </a:pPr>
            <a:r>
              <a:rPr lang="cs-CZ" sz="1300" b="1" smtClean="0"/>
              <a:t>a) opatření sloužící ke zpřístupnění pozemků jako polní nebo lesní cesty, mostky, propustky, brody, železniční přejezdy a podobně, </a:t>
            </a:r>
          </a:p>
          <a:p>
            <a:pPr marL="446088" lvl="1" eaLnBrk="1" hangingPunct="1">
              <a:lnSpc>
                <a:spcPct val="80000"/>
              </a:lnSpc>
            </a:pPr>
            <a:r>
              <a:rPr lang="cs-CZ" sz="1300" smtClean="0"/>
              <a:t>b) protierozní opatření pro ochranu půdního fondu jako protierozní meze, průlehy, zasakovací pásy, záchytné příkopy, terasy, větrolamy, zatravnění, zalesnění a podobně, </a:t>
            </a:r>
          </a:p>
          <a:p>
            <a:pPr marL="446088" lvl="1" eaLnBrk="1" hangingPunct="1">
              <a:lnSpc>
                <a:spcPct val="80000"/>
              </a:lnSpc>
            </a:pPr>
            <a:r>
              <a:rPr lang="cs-CZ" sz="1300" b="1" smtClean="0"/>
              <a:t>c) vodohospodářská opatření sloužící k neškodnému odvedení povrchových vod a ochraně území před záplavami jako nádrže, rybníky,úpravy toků, odvodnění, ochranné hráze, suché poldry a podobně,</a:t>
            </a:r>
          </a:p>
          <a:p>
            <a:pPr marL="446088" lvl="1" eaLnBrk="1" hangingPunct="1">
              <a:lnSpc>
                <a:spcPct val="80000"/>
              </a:lnSpc>
            </a:pPr>
            <a:r>
              <a:rPr lang="cs-CZ" sz="1300" smtClean="0"/>
              <a:t>d) opatření k ochraně a tvorbě životního prostředí, zvýšení ekologické stability jako místní územní systémy ekologické stability, doplnění, popřípadě odstranění zeleně a terénní úpravy a podobně.</a:t>
            </a:r>
          </a:p>
          <a:p>
            <a:pPr marL="446088" lvl="1" eaLnBrk="1" hangingPunct="1">
              <a:lnSpc>
                <a:spcPct val="80000"/>
              </a:lnSpc>
              <a:buFont typeface="Arial" charset="0"/>
              <a:buNone/>
            </a:pPr>
            <a:r>
              <a:rPr lang="cs-CZ" sz="1400" b="1" smtClean="0">
                <a:solidFill>
                  <a:srgbClr val="FF0000"/>
                </a:solidFill>
              </a:rPr>
              <a:t>PLÁN SPOLEČNÝCH ZAŘÍZENÍ (PSZ)</a:t>
            </a:r>
            <a:endParaRPr lang="cs-CZ" sz="1300" smtClean="0"/>
          </a:p>
          <a:p>
            <a:pPr marL="446088" lvl="1" eaLnBrk="1" hangingPunct="1">
              <a:lnSpc>
                <a:spcPct val="80000"/>
              </a:lnSpc>
            </a:pPr>
            <a:endParaRPr lang="cs-CZ" sz="1300" smtClean="0"/>
          </a:p>
          <a:p>
            <a:pPr eaLnBrk="1" hangingPunct="1">
              <a:lnSpc>
                <a:spcPct val="80000"/>
              </a:lnSpc>
              <a:buFont typeface="Arial" charset="0"/>
              <a:buNone/>
            </a:pPr>
            <a:r>
              <a:rPr lang="cs-CZ" sz="1300" smtClean="0"/>
              <a:t>(11) </a:t>
            </a:r>
            <a:r>
              <a:rPr lang="cs-CZ" sz="1300" b="1" i="1" smtClean="0"/>
              <a:t>Plán společných zařízení schválí zastupitelstvo obce. Pozemkový úřad před předložením plánu společných zařízení zastupitelstvu obce prokazatelně seznámí s tímto plánem sbor zástupců nebo vlastníky, není-li sbor zvolen</a:t>
            </a:r>
            <a:r>
              <a:rPr lang="cs-CZ" sz="1300" smtClean="0"/>
              <a:t>. Tento postup platí i v případě změny již schváleného plánu společných zařízení. Zasahuje-li plán společných zařízení i do územního obvodu navazující obce [ § 5 odst. 1 písm. c) ], je třeba předložit plán společných zařízení ke schválení také zastupitelstvu této obce.</a:t>
            </a:r>
          </a:p>
          <a:p>
            <a:pPr eaLnBrk="1" hangingPunct="1">
              <a:lnSpc>
                <a:spcPct val="80000"/>
              </a:lnSpc>
              <a:buFont typeface="Arial" charset="0"/>
              <a:buNone/>
            </a:pPr>
            <a:r>
              <a:rPr lang="cs-CZ" sz="1300" smtClean="0"/>
              <a:t>(12) </a:t>
            </a:r>
            <a:r>
              <a:rPr lang="cs-CZ" sz="1300" b="1" i="1" smtClean="0"/>
              <a:t>Pozemky, na nichž jsou návrhem umístěna společná zařízení, mohou být převedeny do vlastnictví obce. </a:t>
            </a:r>
            <a:r>
              <a:rPr lang="cs-CZ" sz="1300" smtClean="0"/>
              <a:t>Takové pozemky může vlastnit i jiná osoba, pokud má společné zařízení sloužit veřejnému zájmu.</a:t>
            </a:r>
          </a:p>
          <a:p>
            <a:pPr eaLnBrk="1" hangingPunct="1">
              <a:lnSpc>
                <a:spcPct val="80000"/>
              </a:lnSpc>
              <a:buFont typeface="Arial" charset="0"/>
              <a:buNone/>
            </a:pPr>
            <a:r>
              <a:rPr lang="cs-CZ" sz="1300" smtClean="0"/>
              <a:t>(14) </a:t>
            </a:r>
            <a:r>
              <a:rPr lang="cs-CZ" sz="1300" b="1" i="1" smtClean="0"/>
              <a:t>Odvody za odnětí půdy ze zemědělského půdního fondu a poplatky za odnětí pozemků určených k plnění funkcí lesa  se v řízení o pozemkových úpravách nepředepisují.</a:t>
            </a:r>
          </a:p>
          <a:p>
            <a:pPr eaLnBrk="1" hangingPunct="1">
              <a:lnSpc>
                <a:spcPct val="80000"/>
              </a:lnSpc>
              <a:buFont typeface="Arial" charset="0"/>
              <a:buNone/>
            </a:pPr>
            <a:r>
              <a:rPr lang="cs-CZ" sz="1300" smtClean="0"/>
              <a:t>(15) </a:t>
            </a:r>
            <a:r>
              <a:rPr lang="cs-CZ" sz="1300" b="1" i="1" smtClean="0"/>
              <a:t>Plán společných zařízení musí být v souladu s územně plánovací dokumentací</a:t>
            </a:r>
            <a:r>
              <a:rPr lang="cs-CZ" sz="1300" smtClean="0"/>
              <a:t>. Není-li návrh plánu společných zařízení ze závažných důvodů v souladu s územně plánovací dokumentací, je návrhem na její aktualizaci nebo změnu. V ostatních případech musí být plán společných zařízení dohodnut s úřadem územního plánování.</a:t>
            </a:r>
          </a:p>
          <a:p>
            <a:pPr eaLnBrk="1" hangingPunct="1">
              <a:lnSpc>
                <a:spcPct val="80000"/>
              </a:lnSpc>
              <a:buFont typeface="Arial" charset="0"/>
              <a:buNone/>
            </a:pPr>
            <a:r>
              <a:rPr lang="cs-CZ" sz="1400" b="1" smtClean="0">
                <a:solidFill>
                  <a:srgbClr val="FF0000"/>
                </a:solidFill>
              </a:rPr>
              <a:t>      SCHVALOVÁNÍ  PSZ,  PŘEVOD POZEMKŮ NA OBEC, ODVODY,  SOULAD S ÚP</a:t>
            </a:r>
            <a:endParaRPr lang="cs-CZ" sz="1300" smtClean="0"/>
          </a:p>
          <a:p>
            <a:pPr eaLnBrk="1" hangingPunct="1">
              <a:lnSpc>
                <a:spcPct val="80000"/>
              </a:lnSpc>
              <a:buFont typeface="Arial" charset="0"/>
              <a:buNone/>
            </a:pPr>
            <a:endParaRPr lang="cs-CZ" sz="1300" smtClean="0"/>
          </a:p>
          <a:p>
            <a:pPr eaLnBrk="1" hangingPunct="1">
              <a:lnSpc>
                <a:spcPct val="80000"/>
              </a:lnSpc>
              <a:buFont typeface="Arial" charset="0"/>
              <a:buNone/>
            </a:pPr>
            <a:endParaRPr lang="cs-CZ" sz="1300" b="1" smtClean="0"/>
          </a:p>
          <a:p>
            <a:pPr eaLnBrk="1" hangingPunct="1">
              <a:lnSpc>
                <a:spcPct val="80000"/>
              </a:lnSpc>
              <a:buFont typeface="Arial" charset="0"/>
              <a:buNone/>
            </a:pPr>
            <a:endParaRPr lang="cs-CZ" sz="1500" b="1" smtClean="0"/>
          </a:p>
          <a:p>
            <a:pPr eaLnBrk="1" hangingPunct="1">
              <a:lnSpc>
                <a:spcPct val="80000"/>
              </a:lnSpc>
              <a:buFont typeface="Arial" charset="0"/>
              <a:buNone/>
            </a:pPr>
            <a:endParaRPr lang="cs-CZ" sz="1500" b="1" smtClean="0"/>
          </a:p>
        </p:txBody>
      </p:sp>
      <p:sp>
        <p:nvSpPr>
          <p:cNvPr id="17410" name="Obdélník 4"/>
          <p:cNvSpPr>
            <a:spLocks noChangeArrowheads="1"/>
          </p:cNvSpPr>
          <p:nvPr/>
        </p:nvSpPr>
        <p:spPr bwMode="auto">
          <a:xfrm>
            <a:off x="0" y="0"/>
            <a:ext cx="4643438" cy="708025"/>
          </a:xfrm>
          <a:prstGeom prst="rect">
            <a:avLst/>
          </a:prstGeom>
          <a:noFill/>
          <a:ln w="9525">
            <a:noFill/>
            <a:miter lim="800000"/>
            <a:headEnd/>
            <a:tailEnd/>
          </a:ln>
        </p:spPr>
        <p:txBody>
          <a:bodyPr>
            <a:spAutoFit/>
          </a:bodyPr>
          <a:lstStyle/>
          <a:p>
            <a:r>
              <a:rPr lang="cs-CZ" sz="4000" b="1">
                <a:latin typeface="Calibri" pitchFamily="34" charset="0"/>
              </a:rPr>
              <a:t>Pozemkové úpravy</a:t>
            </a:r>
            <a:endParaRPr lang="cs-CZ" sz="400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765175"/>
            <a:ext cx="8964613" cy="5472113"/>
          </a:xfrm>
        </p:spPr>
        <p:txBody>
          <a:bodyPr rtlCol="0">
            <a:normAutofit fontScale="92500" lnSpcReduction="20000"/>
          </a:bodyPr>
          <a:lstStyle/>
          <a:p>
            <a:pPr eaLnBrk="1" fontAlgn="auto" hangingPunct="1">
              <a:spcAft>
                <a:spcPts val="0"/>
              </a:spcAft>
              <a:buFont typeface="Arial" pitchFamily="34" charset="0"/>
              <a:buNone/>
              <a:defRPr/>
            </a:pPr>
            <a:r>
              <a:rPr lang="cs-CZ" sz="1800" b="1" dirty="0" smtClean="0"/>
              <a:t>139/2002 Sb. ZÁKON</a:t>
            </a:r>
            <a:endParaRPr lang="pl-PL" sz="1800" dirty="0" smtClean="0"/>
          </a:p>
          <a:p>
            <a:pPr eaLnBrk="1" fontAlgn="auto" hangingPunct="1">
              <a:spcAft>
                <a:spcPts val="0"/>
              </a:spcAft>
              <a:buFont typeface="Arial" pitchFamily="34" charset="0"/>
              <a:buNone/>
              <a:defRPr/>
            </a:pPr>
            <a:r>
              <a:rPr lang="cs-CZ" sz="1800" b="1" dirty="0" smtClean="0"/>
              <a:t>o pozemkových úpravách a pozemkových úřadech</a:t>
            </a:r>
          </a:p>
          <a:p>
            <a:pPr marL="176213" indent="-176213" eaLnBrk="1" fontAlgn="auto" hangingPunct="1">
              <a:spcAft>
                <a:spcPts val="0"/>
              </a:spcAft>
              <a:buFont typeface="Arial" pitchFamily="34" charset="0"/>
              <a:buNone/>
              <a:defRPr/>
            </a:pPr>
            <a:endParaRPr lang="cs-CZ" sz="1600" b="1" dirty="0" smtClean="0"/>
          </a:p>
          <a:p>
            <a:pPr marL="176213" indent="-176213" eaLnBrk="1" fontAlgn="auto" hangingPunct="1">
              <a:spcAft>
                <a:spcPts val="0"/>
              </a:spcAft>
              <a:buFont typeface="Arial" pitchFamily="34" charset="0"/>
              <a:buNone/>
              <a:defRPr/>
            </a:pPr>
            <a:r>
              <a:rPr lang="cs-CZ" sz="1900" b="1" dirty="0" smtClean="0"/>
              <a:t>§ 9 Návrh pozemkových úprav</a:t>
            </a:r>
          </a:p>
          <a:p>
            <a:pPr marL="176213" indent="-176213" eaLnBrk="1" fontAlgn="auto" hangingPunct="1">
              <a:spcAft>
                <a:spcPts val="0"/>
              </a:spcAft>
              <a:buFont typeface="Arial" pitchFamily="34" charset="0"/>
              <a:buNone/>
              <a:defRPr/>
            </a:pPr>
            <a:endParaRPr lang="cs-CZ" sz="1200" b="1" dirty="0" smtClean="0"/>
          </a:p>
          <a:p>
            <a:pPr marL="361950" indent="-361950" eaLnBrk="1" fontAlgn="auto" hangingPunct="1">
              <a:spcAft>
                <a:spcPts val="0"/>
              </a:spcAft>
              <a:buFont typeface="Arial" pitchFamily="34" charset="0"/>
              <a:buAutoNum type="arabicParenBoth" startAt="17"/>
              <a:defRPr/>
            </a:pPr>
            <a:r>
              <a:rPr lang="cs-CZ" sz="1500" b="1" i="1" dirty="0" smtClean="0"/>
              <a:t>Je-li </a:t>
            </a:r>
            <a:r>
              <a:rPr lang="cs-CZ" sz="1500" b="1" i="1" dirty="0"/>
              <a:t>nutno pro společná zařízení vyčlenit nezbytnou výměru půdního fondu, použijí se nejprve pozemky ve vlastnictví státu a potom ve vlastnictví obce</a:t>
            </a:r>
            <a:r>
              <a:rPr lang="cs-CZ" sz="1500" dirty="0"/>
              <a:t>. Pro společná zařízení nelze použít pozemky ve vlastnictví státu, které jsou určeny pro těžbu nerostů, pozemky v zastavěném území, pozemky v zastavitelných plochách a pozemky, které jsou určeny k vypořádání náhrad podle zvláštního právního předpisu. </a:t>
            </a:r>
            <a:r>
              <a:rPr lang="cs-CZ" sz="1500" b="1" i="1" dirty="0"/>
              <a:t>Pokud nelze pro společná zařízení použít jen pozemky ve vlastnictví státu, popřípadě obce, podílejí se na vyčlenění potřebné výměry půdního fondu ostatní vlastníci pozemků poměrnou částí podle celkové výměry jejich směňovaných pozemků. </a:t>
            </a:r>
            <a:r>
              <a:rPr lang="cs-CZ" sz="1500" dirty="0"/>
              <a:t>V tomto případě se nároky vlastníků vstupujících do pozemkových úprav úměrně snižují</a:t>
            </a:r>
            <a:r>
              <a:rPr lang="cs-CZ" sz="1500" dirty="0" smtClean="0"/>
              <a:t>.</a:t>
            </a:r>
          </a:p>
          <a:p>
            <a:pPr marL="361950" indent="-361950" eaLnBrk="1" fontAlgn="auto" hangingPunct="1">
              <a:spcAft>
                <a:spcPts val="0"/>
              </a:spcAft>
              <a:buFont typeface="Arial" pitchFamily="34" charset="0"/>
              <a:buNone/>
              <a:defRPr/>
            </a:pPr>
            <a:r>
              <a:rPr lang="cs-CZ" sz="1600" b="1" dirty="0" smtClean="0">
                <a:solidFill>
                  <a:srgbClr val="FF0000"/>
                </a:solidFill>
              </a:rPr>
              <a:t>POZEMKY STÁTU, POZEMKY OBCE, KRÁCENÍ VLASTNÍKŮ</a:t>
            </a:r>
            <a:endParaRPr lang="cs-CZ" sz="1500" dirty="0"/>
          </a:p>
          <a:p>
            <a:pPr marL="176213" indent="-176213" eaLnBrk="1" fontAlgn="auto" hangingPunct="1">
              <a:spcAft>
                <a:spcPts val="0"/>
              </a:spcAft>
              <a:buFont typeface="Arial" pitchFamily="34" charset="0"/>
              <a:buNone/>
              <a:defRPr/>
            </a:pPr>
            <a:endParaRPr lang="cs-CZ" sz="1800" dirty="0" smtClean="0"/>
          </a:p>
          <a:p>
            <a:pPr marL="176213" indent="-176213" eaLnBrk="1" fontAlgn="auto" hangingPunct="1">
              <a:spcAft>
                <a:spcPts val="0"/>
              </a:spcAft>
              <a:buFont typeface="Arial" pitchFamily="34" charset="0"/>
              <a:buNone/>
              <a:defRPr/>
            </a:pPr>
            <a:r>
              <a:rPr lang="cs-CZ" sz="1900" b="1" dirty="0"/>
              <a:t>§ 12 Provádění pozemkových úprav</a:t>
            </a:r>
          </a:p>
          <a:p>
            <a:pPr marL="361950" indent="-361950" eaLnBrk="1" fontAlgn="auto" hangingPunct="1">
              <a:spcAft>
                <a:spcPts val="0"/>
              </a:spcAft>
              <a:buFont typeface="Arial" pitchFamily="34" charset="0"/>
              <a:buAutoNum type="arabicParenBoth"/>
              <a:defRPr/>
            </a:pPr>
            <a:r>
              <a:rPr lang="cs-CZ" sz="1500" b="1" i="1" dirty="0" smtClean="0"/>
              <a:t>Na </a:t>
            </a:r>
            <a:r>
              <a:rPr lang="cs-CZ" sz="1500" b="1" i="1" dirty="0"/>
              <a:t>základě schváleného návrhu pozemkový úřad </a:t>
            </a:r>
            <a:r>
              <a:rPr lang="cs-CZ" sz="1500" dirty="0"/>
              <a:t>po projednání se zastupitelstvem obce a se sborem, byl-li zvolen a dosud nezanikl ( § 5 odst. 5), </a:t>
            </a:r>
            <a:r>
              <a:rPr lang="cs-CZ" sz="1500" b="1" i="1" dirty="0"/>
              <a:t>stanoví s ohledem na potřeby vlastníků pozemků a se zřetelem na finanční zajištění postup realizace společných zařízení a dalších opatření vyplývajících ze schváleného návrhu.</a:t>
            </a:r>
          </a:p>
          <a:p>
            <a:pPr marL="361950" indent="-361950" eaLnBrk="1" fontAlgn="auto" hangingPunct="1">
              <a:spcAft>
                <a:spcPts val="0"/>
              </a:spcAft>
              <a:buFont typeface="Arial" pitchFamily="34" charset="0"/>
              <a:buNone/>
              <a:defRPr/>
            </a:pPr>
            <a:r>
              <a:rPr lang="cs-CZ" sz="1500" dirty="0" smtClean="0"/>
              <a:t>(</a:t>
            </a:r>
            <a:r>
              <a:rPr lang="cs-CZ" sz="1500" dirty="0"/>
              <a:t>3</a:t>
            </a:r>
            <a:r>
              <a:rPr lang="cs-CZ" sz="1500" dirty="0" smtClean="0"/>
              <a:t>)    </a:t>
            </a:r>
            <a:r>
              <a:rPr lang="cs-CZ" sz="1500" b="1" i="1" dirty="0" smtClean="0"/>
              <a:t>Pro </a:t>
            </a:r>
            <a:r>
              <a:rPr lang="cs-CZ" sz="1500" b="1" i="1" dirty="0"/>
              <a:t>změny druhů pozemků, výstavbu polních a lesních cest</a:t>
            </a:r>
            <a:r>
              <a:rPr lang="cs-CZ" sz="1500" dirty="0"/>
              <a:t>, ochranu a zúrodňování půdního fondu a další společná </a:t>
            </a:r>
            <a:r>
              <a:rPr lang="cs-CZ" sz="1500" dirty="0" smtClean="0"/>
              <a:t>zařízení </a:t>
            </a:r>
            <a:r>
              <a:rPr lang="cs-CZ" sz="1500" dirty="0"/>
              <a:t>zahrnutá do schváleného návrhu pozemkových úprav </a:t>
            </a:r>
            <a:r>
              <a:rPr lang="cs-CZ" sz="1500" b="1" i="1" dirty="0"/>
              <a:t>se upouští od vydání územního rozhodnutí o umístění stavby a od rozhodnutí o využití území.</a:t>
            </a:r>
          </a:p>
          <a:p>
            <a:pPr marL="361950" indent="-361950" eaLnBrk="1" fontAlgn="auto" hangingPunct="1">
              <a:spcAft>
                <a:spcPts val="0"/>
              </a:spcAft>
              <a:buFont typeface="Arial" pitchFamily="34" charset="0"/>
              <a:buAutoNum type="arabicParenBoth" startAt="4"/>
              <a:defRPr/>
            </a:pPr>
            <a:r>
              <a:rPr lang="cs-CZ" sz="1500" b="1" i="1" dirty="0" smtClean="0"/>
              <a:t>Společná </a:t>
            </a:r>
            <a:r>
              <a:rPr lang="cs-CZ" sz="1500" b="1" i="1" dirty="0"/>
              <a:t>zařízení realizovaná podle schváleného návrhu vlastní obec</a:t>
            </a:r>
            <a:r>
              <a:rPr lang="cs-CZ" sz="1500" dirty="0"/>
              <a:t>, v jejímž obvodu se nacházejí, nevyplývá-li něco jiného z rozhodnutí o schválení návrhu pozemkových úprav. </a:t>
            </a:r>
            <a:r>
              <a:rPr lang="cs-CZ" sz="1500" b="1" i="1" dirty="0"/>
              <a:t>Pokud se má stát vlastníkem společného zařízení jiná osoba než obec, může získat bezúplatně vlastnictví k takovému zařízení pouze v případě, že společné zařízení má sloužit veřejnému zájmu.</a:t>
            </a:r>
          </a:p>
          <a:p>
            <a:pPr eaLnBrk="1" fontAlgn="auto" hangingPunct="1">
              <a:spcAft>
                <a:spcPts val="0"/>
              </a:spcAft>
              <a:buFont typeface="Arial" pitchFamily="34" charset="0"/>
              <a:buNone/>
              <a:defRPr/>
            </a:pPr>
            <a:r>
              <a:rPr lang="cs-CZ" sz="1600" b="1" dirty="0" smtClean="0">
                <a:solidFill>
                  <a:srgbClr val="FF0000"/>
                </a:solidFill>
              </a:rPr>
              <a:t>POSTUP REALIZACE, ÚZEMNÍ ROZHODNUTÍ, PŘEVOD REALIZOVANÝCH SPOLEČNÝCH ZAŘÍZENÍ NA OBEC</a:t>
            </a:r>
            <a:endParaRPr lang="cs-CZ" sz="1500" dirty="0"/>
          </a:p>
          <a:p>
            <a:pPr eaLnBrk="1" fontAlgn="auto" hangingPunct="1">
              <a:spcAft>
                <a:spcPts val="0"/>
              </a:spcAft>
              <a:buFont typeface="Arial" pitchFamily="34" charset="0"/>
              <a:buNone/>
              <a:defRPr/>
            </a:pPr>
            <a:endParaRPr lang="cs-CZ" sz="1800" b="1" dirty="0" smtClean="0"/>
          </a:p>
        </p:txBody>
      </p:sp>
      <p:sp>
        <p:nvSpPr>
          <p:cNvPr id="18434" name="Obdélník 4"/>
          <p:cNvSpPr>
            <a:spLocks noChangeArrowheads="1"/>
          </p:cNvSpPr>
          <p:nvPr/>
        </p:nvSpPr>
        <p:spPr bwMode="auto">
          <a:xfrm>
            <a:off x="0" y="0"/>
            <a:ext cx="4643438" cy="708025"/>
          </a:xfrm>
          <a:prstGeom prst="rect">
            <a:avLst/>
          </a:prstGeom>
          <a:noFill/>
          <a:ln w="9525">
            <a:noFill/>
            <a:miter lim="800000"/>
            <a:headEnd/>
            <a:tailEnd/>
          </a:ln>
        </p:spPr>
        <p:txBody>
          <a:bodyPr>
            <a:spAutoFit/>
          </a:bodyPr>
          <a:lstStyle/>
          <a:p>
            <a:r>
              <a:rPr lang="cs-CZ" sz="4000" b="1">
                <a:latin typeface="Calibri" pitchFamily="34" charset="0"/>
              </a:rPr>
              <a:t>Pozemkové úpravy</a:t>
            </a:r>
            <a:endParaRPr lang="cs-CZ" sz="400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Zástupný symbol pro obsah 2"/>
          <p:cNvSpPr>
            <a:spLocks noGrp="1"/>
          </p:cNvSpPr>
          <p:nvPr>
            <p:ph idx="1"/>
          </p:nvPr>
        </p:nvSpPr>
        <p:spPr>
          <a:xfrm>
            <a:off x="0" y="765175"/>
            <a:ext cx="8785225" cy="5256213"/>
          </a:xfrm>
        </p:spPr>
        <p:txBody>
          <a:bodyPr/>
          <a:lstStyle/>
          <a:p>
            <a:pPr eaLnBrk="1" hangingPunct="1">
              <a:buFont typeface="Arial" charset="0"/>
              <a:buNone/>
            </a:pPr>
            <a:r>
              <a:rPr lang="cs-CZ" sz="1800" b="1" smtClean="0"/>
              <a:t>Společná zařízení – ukázka Plánu společných zařízení</a:t>
            </a:r>
          </a:p>
          <a:p>
            <a:pPr eaLnBrk="1" hangingPunct="1">
              <a:buFont typeface="Arial" charset="0"/>
              <a:buNone/>
            </a:pPr>
            <a:endParaRPr lang="cs-CZ" sz="1800" b="1" smtClean="0"/>
          </a:p>
        </p:txBody>
      </p:sp>
      <p:pic>
        <p:nvPicPr>
          <p:cNvPr id="19458" name="Picture 5" descr="psz"/>
          <p:cNvPicPr>
            <a:picLocks noChangeAspect="1" noChangeArrowheads="1"/>
          </p:cNvPicPr>
          <p:nvPr/>
        </p:nvPicPr>
        <p:blipFill>
          <a:blip r:embed="rId2"/>
          <a:srcRect/>
          <a:stretch>
            <a:fillRect/>
          </a:stretch>
        </p:blipFill>
        <p:spPr bwMode="auto">
          <a:xfrm>
            <a:off x="179388" y="1412875"/>
            <a:ext cx="8834437" cy="4608513"/>
          </a:xfrm>
          <a:prstGeom prst="rect">
            <a:avLst/>
          </a:prstGeom>
          <a:noFill/>
          <a:ln w="9525">
            <a:noFill/>
            <a:miter lim="800000"/>
            <a:headEnd/>
            <a:tailEnd/>
          </a:ln>
        </p:spPr>
      </p:pic>
      <p:sp>
        <p:nvSpPr>
          <p:cNvPr id="19459" name="Obdélník 5"/>
          <p:cNvSpPr>
            <a:spLocks noChangeArrowheads="1"/>
          </p:cNvSpPr>
          <p:nvPr/>
        </p:nvSpPr>
        <p:spPr bwMode="auto">
          <a:xfrm>
            <a:off x="0" y="0"/>
            <a:ext cx="4643438" cy="708025"/>
          </a:xfrm>
          <a:prstGeom prst="rect">
            <a:avLst/>
          </a:prstGeom>
          <a:noFill/>
          <a:ln w="9525">
            <a:noFill/>
            <a:miter lim="800000"/>
            <a:headEnd/>
            <a:tailEnd/>
          </a:ln>
        </p:spPr>
        <p:txBody>
          <a:bodyPr>
            <a:spAutoFit/>
          </a:bodyPr>
          <a:lstStyle/>
          <a:p>
            <a:r>
              <a:rPr lang="cs-CZ" sz="4000" b="1">
                <a:latin typeface="Calibri" pitchFamily="34" charset="0"/>
              </a:rPr>
              <a:t>Pozemkové úpravy</a:t>
            </a:r>
            <a:endParaRPr lang="cs-CZ" sz="400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Nadpis 1"/>
          <p:cNvSpPr>
            <a:spLocks noGrp="1"/>
          </p:cNvSpPr>
          <p:nvPr>
            <p:ph type="title"/>
          </p:nvPr>
        </p:nvSpPr>
        <p:spPr>
          <a:xfrm>
            <a:off x="0" y="0"/>
            <a:ext cx="8229600" cy="1143000"/>
          </a:xfrm>
        </p:spPr>
        <p:txBody>
          <a:bodyPr anchor="t"/>
          <a:lstStyle/>
          <a:p>
            <a:pPr algn="l" eaLnBrk="1" hangingPunct="1"/>
            <a:r>
              <a:rPr lang="cs-CZ" sz="4000" b="1" smtClean="0"/>
              <a:t>Pozemkové úpravy</a:t>
            </a:r>
          </a:p>
        </p:txBody>
      </p:sp>
      <p:sp>
        <p:nvSpPr>
          <p:cNvPr id="20482" name="Zástupný symbol pro obsah 2"/>
          <p:cNvSpPr>
            <a:spLocks noGrp="1"/>
          </p:cNvSpPr>
          <p:nvPr>
            <p:ph idx="1"/>
          </p:nvPr>
        </p:nvSpPr>
        <p:spPr>
          <a:xfrm>
            <a:off x="0" y="765175"/>
            <a:ext cx="8785225" cy="5256213"/>
          </a:xfrm>
        </p:spPr>
        <p:txBody>
          <a:bodyPr/>
          <a:lstStyle/>
          <a:p>
            <a:pPr eaLnBrk="1" hangingPunct="1">
              <a:buFont typeface="Arial" charset="0"/>
              <a:buNone/>
            </a:pPr>
            <a:r>
              <a:rPr lang="cs-CZ" sz="1800" b="1" smtClean="0"/>
              <a:t>Společná zařízení – ukázka Plánu společných zařízení</a:t>
            </a:r>
          </a:p>
          <a:p>
            <a:pPr eaLnBrk="1" hangingPunct="1">
              <a:buFont typeface="Arial" charset="0"/>
              <a:buNone/>
            </a:pPr>
            <a:endParaRPr lang="cs-CZ" sz="1800" b="1" smtClean="0"/>
          </a:p>
        </p:txBody>
      </p:sp>
      <p:pic>
        <p:nvPicPr>
          <p:cNvPr id="20483" name="Picture 29" descr="prot_opatr"/>
          <p:cNvPicPr>
            <a:picLocks noChangeAspect="1" noChangeArrowheads="1"/>
          </p:cNvPicPr>
          <p:nvPr/>
        </p:nvPicPr>
        <p:blipFill>
          <a:blip r:embed="rId2"/>
          <a:srcRect/>
          <a:stretch>
            <a:fillRect/>
          </a:stretch>
        </p:blipFill>
        <p:spPr bwMode="auto">
          <a:xfrm>
            <a:off x="179388" y="1196975"/>
            <a:ext cx="7848600" cy="5370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Zástupný symbol pro obsah 2"/>
          <p:cNvSpPr>
            <a:spLocks noGrp="1"/>
          </p:cNvSpPr>
          <p:nvPr>
            <p:ph idx="1"/>
          </p:nvPr>
        </p:nvSpPr>
        <p:spPr>
          <a:xfrm>
            <a:off x="0" y="908050"/>
            <a:ext cx="8229600" cy="4525963"/>
          </a:xfrm>
        </p:spPr>
        <p:txBody>
          <a:bodyPr/>
          <a:lstStyle/>
          <a:p>
            <a:pPr eaLnBrk="1" hangingPunct="1"/>
            <a:r>
              <a:rPr lang="cs-CZ" sz="2000" smtClean="0"/>
              <a:t>Omezení zemědělské dopravy v intravilánu obce, optimalizace sítě polních a lesních cest,</a:t>
            </a:r>
            <a:endParaRPr lang="cs-CZ" sz="2000" smtClean="0">
              <a:latin typeface="Arial" charset="0"/>
            </a:endParaRPr>
          </a:p>
          <a:p>
            <a:pPr eaLnBrk="1" hangingPunct="1"/>
            <a:r>
              <a:rPr lang="cs-CZ" sz="2000" smtClean="0">
                <a:latin typeface="Arial" charset="0"/>
              </a:rPr>
              <a:t>přístup ke každému pozemku,</a:t>
            </a:r>
          </a:p>
          <a:p>
            <a:pPr eaLnBrk="1" hangingPunct="1"/>
            <a:r>
              <a:rPr lang="cs-CZ" sz="2000" smtClean="0"/>
              <a:t>prostupnost krajiny,</a:t>
            </a:r>
          </a:p>
          <a:p>
            <a:pPr eaLnBrk="1" hangingPunct="1"/>
            <a:r>
              <a:rPr lang="cs-CZ" sz="2000" smtClean="0"/>
              <a:t>propojení sousedních obcí,</a:t>
            </a:r>
          </a:p>
          <a:p>
            <a:pPr eaLnBrk="1" hangingPunct="1"/>
            <a:r>
              <a:rPr lang="cs-CZ" sz="2000" smtClean="0"/>
              <a:t>rozvoj turistiky (cykloturistiky),</a:t>
            </a:r>
          </a:p>
          <a:p>
            <a:pPr eaLnBrk="1" hangingPunct="1"/>
            <a:r>
              <a:rPr lang="cs-CZ" sz="2000" smtClean="0"/>
              <a:t>další možné aktivity.</a:t>
            </a:r>
          </a:p>
          <a:p>
            <a:pPr eaLnBrk="1" hangingPunct="1"/>
            <a:endParaRPr lang="cs-CZ" smtClean="0"/>
          </a:p>
        </p:txBody>
      </p:sp>
      <p:sp>
        <p:nvSpPr>
          <p:cNvPr id="21506" name="Nadpis 1"/>
          <p:cNvSpPr>
            <a:spLocks noGrp="1"/>
          </p:cNvSpPr>
          <p:nvPr>
            <p:ph type="title"/>
          </p:nvPr>
        </p:nvSpPr>
        <p:spPr>
          <a:xfrm>
            <a:off x="0" y="0"/>
            <a:ext cx="8229600" cy="1143000"/>
          </a:xfrm>
        </p:spPr>
        <p:txBody>
          <a:bodyPr anchor="t"/>
          <a:lstStyle/>
          <a:p>
            <a:pPr algn="l" eaLnBrk="1" hangingPunct="1"/>
            <a:r>
              <a:rPr lang="cs-CZ" sz="4000" b="1" smtClean="0"/>
              <a:t>Zpřístupnění pozemků</a:t>
            </a:r>
            <a:endParaRPr lang="cs-CZ" sz="40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Zástupný symbol pro obsah 2"/>
          <p:cNvSpPr>
            <a:spLocks noGrp="1"/>
          </p:cNvSpPr>
          <p:nvPr>
            <p:ph idx="1"/>
          </p:nvPr>
        </p:nvSpPr>
        <p:spPr>
          <a:xfrm>
            <a:off x="0" y="765175"/>
            <a:ext cx="9144000" cy="4525963"/>
          </a:xfrm>
        </p:spPr>
        <p:txBody>
          <a:bodyPr/>
          <a:lstStyle/>
          <a:p>
            <a:pPr eaLnBrk="1" hangingPunct="1"/>
            <a:r>
              <a:rPr lang="cs-CZ" sz="2000" b="1" smtClean="0"/>
              <a:t>Podklady pro navrhování v rámci PSZ</a:t>
            </a:r>
          </a:p>
          <a:p>
            <a:pPr lvl="2" eaLnBrk="1" hangingPunct="1">
              <a:buFont typeface="Arial" charset="0"/>
              <a:buNone/>
            </a:pPr>
            <a:r>
              <a:rPr lang="cs-CZ" sz="2000" smtClean="0"/>
              <a:t>Podrobné zaměření polohopisu a výškopisu </a:t>
            </a:r>
          </a:p>
          <a:p>
            <a:pPr lvl="2" eaLnBrk="1" hangingPunct="1">
              <a:buFont typeface="Arial" charset="0"/>
              <a:buNone/>
            </a:pPr>
            <a:r>
              <a:rPr lang="cs-CZ" sz="2000" smtClean="0"/>
              <a:t>ČSN 73 6109 Projektování polních cest</a:t>
            </a:r>
          </a:p>
          <a:p>
            <a:pPr lvl="2" eaLnBrk="1" hangingPunct="1">
              <a:buFont typeface="Arial" charset="0"/>
              <a:buNone/>
            </a:pPr>
            <a:r>
              <a:rPr lang="cs-CZ" sz="2000" smtClean="0"/>
              <a:t>ČSN 73 6108 Lesní dopravní síť</a:t>
            </a:r>
          </a:p>
          <a:p>
            <a:pPr lvl="2" eaLnBrk="1" hangingPunct="1">
              <a:buFont typeface="Arial" charset="0"/>
              <a:buNone/>
            </a:pPr>
            <a:r>
              <a:rPr lang="cs-CZ" sz="2000" smtClean="0"/>
              <a:t>Další technické normy (objekty, křížení apod.)</a:t>
            </a:r>
          </a:p>
          <a:p>
            <a:pPr lvl="2" eaLnBrk="1" hangingPunct="1">
              <a:buFont typeface="Arial" charset="0"/>
              <a:buNone/>
            </a:pPr>
            <a:r>
              <a:rPr lang="cs-CZ" sz="2000" smtClean="0"/>
              <a:t>IGP – pro hlavní i vedlejší cesty</a:t>
            </a:r>
          </a:p>
          <a:p>
            <a:pPr lvl="2" eaLnBrk="1" hangingPunct="1">
              <a:buFont typeface="Arial" charset="0"/>
              <a:buNone/>
            </a:pPr>
            <a:endParaRPr lang="cs-CZ" sz="2000" i="1" smtClean="0"/>
          </a:p>
          <a:p>
            <a:pPr eaLnBrk="1" hangingPunct="1"/>
            <a:r>
              <a:rPr lang="cs-CZ" sz="2000" b="1" smtClean="0"/>
              <a:t>Návrh provádí autorizovaná osoba </a:t>
            </a:r>
            <a:r>
              <a:rPr lang="cs-CZ" sz="2000" smtClean="0"/>
              <a:t>(autorizace  ČKAIT)</a:t>
            </a:r>
          </a:p>
          <a:p>
            <a:pPr eaLnBrk="1" hangingPunct="1"/>
            <a:endParaRPr lang="cs-CZ" sz="800" smtClean="0"/>
          </a:p>
          <a:p>
            <a:pPr eaLnBrk="1" hangingPunct="1"/>
            <a:r>
              <a:rPr lang="cs-CZ" sz="2000" smtClean="0"/>
              <a:t>Vymezení pozemků se děje v rámci návrhu PSZ a nového umístění scelených pozemků !!! </a:t>
            </a:r>
            <a:r>
              <a:rPr lang="cs-CZ" sz="2000" b="1" i="1" smtClean="0"/>
              <a:t>Není možné ponechat původní pozemky pod novými cestami – zákon 139/2002 Sb. (veřejný zájem)</a:t>
            </a:r>
          </a:p>
          <a:p>
            <a:pPr eaLnBrk="1" hangingPunct="1">
              <a:buFont typeface="Arial" charset="0"/>
              <a:buNone/>
            </a:pPr>
            <a:endParaRPr lang="cs-CZ" smtClean="0"/>
          </a:p>
          <a:p>
            <a:pPr eaLnBrk="1" hangingPunct="1">
              <a:buFont typeface="Arial" charset="0"/>
              <a:buNone/>
            </a:pPr>
            <a:endParaRPr lang="cs-CZ" smtClean="0"/>
          </a:p>
        </p:txBody>
      </p:sp>
      <p:sp>
        <p:nvSpPr>
          <p:cNvPr id="22530" name="Nadpis 1"/>
          <p:cNvSpPr>
            <a:spLocks noGrp="1"/>
          </p:cNvSpPr>
          <p:nvPr>
            <p:ph type="title"/>
          </p:nvPr>
        </p:nvSpPr>
        <p:spPr>
          <a:xfrm>
            <a:off x="0" y="0"/>
            <a:ext cx="8229600" cy="1143000"/>
          </a:xfrm>
        </p:spPr>
        <p:txBody>
          <a:bodyPr anchor="t"/>
          <a:lstStyle/>
          <a:p>
            <a:pPr algn="l" eaLnBrk="1" hangingPunct="1"/>
            <a:r>
              <a:rPr lang="cs-CZ" sz="4000" b="1" smtClean="0"/>
              <a:t>Zpřístupnění pozemků</a:t>
            </a:r>
            <a:endParaRPr lang="cs-CZ" sz="4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1764</Words>
  <Application>Microsoft Office PowerPoint</Application>
  <PresentationFormat>Předvádění na obrazovce (4:3)</PresentationFormat>
  <Paragraphs>245</Paragraphs>
  <Slides>27</Slides>
  <Notes>15</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1</vt:i4>
      </vt:variant>
      <vt:variant>
        <vt:lpstr>Nadpisy snímků</vt:lpstr>
      </vt:variant>
      <vt:variant>
        <vt:i4>27</vt:i4>
      </vt:variant>
    </vt:vector>
  </HeadingPairs>
  <TitlesOfParts>
    <vt:vector size="32" baseType="lpstr">
      <vt:lpstr>Arial</vt:lpstr>
      <vt:lpstr>Calibri</vt:lpstr>
      <vt:lpstr>Times New Roman</vt:lpstr>
      <vt:lpstr>Motiv sady Office</vt:lpstr>
      <vt:lpstr>List</vt:lpstr>
      <vt:lpstr>Ministerstvo zemědělství a Státní zemědělský intervenční fond Celostátní sít pro venkov Kraj Vysočina  seminář Pozemkové úpravy – příprava a realizace   </vt:lpstr>
      <vt:lpstr>Prezentace aplikace PowerPoint</vt:lpstr>
      <vt:lpstr>Prezentace aplikace PowerPoint</vt:lpstr>
      <vt:lpstr>Prezentace aplikace PowerPoint</vt:lpstr>
      <vt:lpstr>Prezentace aplikace PowerPoint</vt:lpstr>
      <vt:lpstr>Prezentace aplikace PowerPoint</vt:lpstr>
      <vt:lpstr>Pozemkové úpravy</vt:lpstr>
      <vt:lpstr>Zpřístupnění pozemků</vt:lpstr>
      <vt:lpstr>Zpřístupnění pozemků</vt:lpstr>
      <vt:lpstr>Zpřístupnění pozemků</vt:lpstr>
      <vt:lpstr>Zpřístupnění pozemků</vt:lpstr>
      <vt:lpstr>Prezentace aplikace PowerPoint</vt:lpstr>
      <vt:lpstr>Zpřístupnění pozemků</vt:lpstr>
      <vt:lpstr>Zpřístupnění pozemků</vt:lpstr>
      <vt:lpstr>Zpřístupnění pozemků</vt:lpstr>
      <vt:lpstr>Zpřístupnění pozemků</vt:lpstr>
      <vt:lpstr>Zpřístupnění pozemků</vt:lpstr>
      <vt:lpstr>Vodohospodářská opaření</vt:lpstr>
      <vt:lpstr>Vodohospodářská opaření</vt:lpstr>
      <vt:lpstr>Vodohospodářská opaření</vt:lpstr>
      <vt:lpstr>Vodohospodářská opaření</vt:lpstr>
      <vt:lpstr>Vodohospodářská opaření</vt:lpstr>
      <vt:lpstr>Vodohospodářská opaření</vt:lpstr>
      <vt:lpstr>Vodohospodářská opaření</vt:lpstr>
      <vt:lpstr>Vodohospodářská opaření</vt:lpstr>
      <vt:lpstr>Vodohospodářská opaření</vt:lpstr>
      <vt:lpstr>DĚKUJI ZA POZORNOST</vt:lpstr>
    </vt:vector>
  </TitlesOfParts>
  <Company>VUT FAST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Ministerstvo zemědělství a Státní zemědělský intervenční fond Celostátní sít pro venkov Kraj Vysočina  seminář Pozemkové úpravy – příprava a realizace   </dc:title>
  <dc:creator>Petr Dolezal</dc:creator>
  <cp:lastModifiedBy>Podhrázská Jana</cp:lastModifiedBy>
  <cp:revision>53</cp:revision>
  <dcterms:created xsi:type="dcterms:W3CDTF">2015-10-29T07:56:55Z</dcterms:created>
  <dcterms:modified xsi:type="dcterms:W3CDTF">2015-11-10T09:55:52Z</dcterms:modified>
</cp:coreProperties>
</file>