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</p:sldIdLst>
  <p:sldSz cx="9144000" cy="6858000" type="screen4x3"/>
  <p:notesSz cx="6797675" cy="9928225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86B66-D3EB-488E-AE2F-7B86FF49F448}" type="datetimeFigureOut">
              <a:rPr lang="cs-CZ" smtClean="0"/>
              <a:t>10. 11. 2015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43590-80CB-4C79-A251-F82A4EBD61B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807998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586B66-D3EB-488E-AE2F-7B86FF49F448}" type="datetimeFigureOut">
              <a:rPr lang="cs-CZ" smtClean="0"/>
              <a:t>10. 11. 2015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843590-80CB-4C79-A251-F82A4EBD61B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15525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200" b="1" smtClean="0">
                <a:ln>
                  <a:noFill/>
                </a:ln>
                <a:solidFill>
                  <a:srgbClr val="FF0000"/>
                </a:solidFill>
              </a:rPr>
              <a:t>Ochrana půdy před erozí opatřeními pozemkových úprav</a:t>
            </a:r>
            <a:endParaRPr lang="cs-CZ" altLang="cs-CZ" sz="3200" b="1" smtClean="0">
              <a:ln>
                <a:noFill/>
              </a:ln>
              <a:solidFill>
                <a:srgbClr val="FF0000"/>
              </a:solidFill>
            </a:endParaRPr>
          </a:p>
        </p:txBody>
      </p:sp>
      <p:pic>
        <p:nvPicPr>
          <p:cNvPr id="3" name="Obráze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131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200" smtClean="0">
                <a:ln>
                  <a:noFill/>
                </a:ln>
                <a:latin typeface="Comic Sans MS" panose="030F0702030302020204" pitchFamily="66" charset="0"/>
              </a:rPr>
              <a:t>Vodní eroze stržová</a:t>
            </a:r>
            <a:endParaRPr lang="en-US" altLang="cs-CZ" sz="3200" smtClean="0">
              <a:ln>
                <a:noFill/>
              </a:ln>
              <a:latin typeface="Comic Sans MS" panose="030F0702030302020204" pitchFamily="66" charset="0"/>
            </a:endParaRPr>
          </a:p>
        </p:txBody>
      </p:sp>
      <p:pic>
        <p:nvPicPr>
          <p:cNvPr id="3" name="Obráze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6025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2800" smtClean="0">
                <a:ln>
                  <a:noFill/>
                </a:ln>
                <a:latin typeface="Comic Sans MS" panose="030F0702030302020204" pitchFamily="66" charset="0"/>
              </a:rPr>
              <a:t>Větrná eroze</a:t>
            </a:r>
            <a:endParaRPr lang="cs-CZ" altLang="cs-CZ" sz="2800" smtClean="0">
              <a:ln>
                <a:noFill/>
              </a:ln>
              <a:latin typeface="Comic Sans MS" panose="030F0702030302020204" pitchFamily="66" charset="0"/>
            </a:endParaRPr>
          </a:p>
        </p:txBody>
      </p:sp>
      <p:pic>
        <p:nvPicPr>
          <p:cNvPr id="3" name="Obráze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0186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2800" smtClean="0">
                <a:ln>
                  <a:noFill/>
                </a:ln>
                <a:latin typeface="Comic Sans MS" panose="030F0702030302020204" pitchFamily="66" charset="0"/>
              </a:rPr>
              <a:t>Větrná eroze</a:t>
            </a:r>
            <a:endParaRPr lang="cs-CZ" altLang="cs-CZ" sz="2800" smtClean="0">
              <a:ln>
                <a:noFill/>
              </a:ln>
              <a:latin typeface="Comic Sans MS" panose="030F0702030302020204" pitchFamily="66" charset="0"/>
            </a:endParaRPr>
          </a:p>
        </p:txBody>
      </p:sp>
      <p:pic>
        <p:nvPicPr>
          <p:cNvPr id="3" name="Obráze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2600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2800" smtClean="0">
                <a:ln>
                  <a:noFill/>
                </a:ln>
                <a:latin typeface="Comic Sans MS" panose="030F0702030302020204" pitchFamily="66" charset="0"/>
              </a:rPr>
              <a:t>Eroze z tání sněhu</a:t>
            </a:r>
            <a:endParaRPr lang="cs-CZ" altLang="cs-CZ" sz="2800" smtClean="0">
              <a:ln>
                <a:noFill/>
              </a:ln>
              <a:latin typeface="Comic Sans MS" panose="030F0702030302020204" pitchFamily="66" charset="0"/>
            </a:endParaRPr>
          </a:p>
        </p:txBody>
      </p:sp>
      <p:pic>
        <p:nvPicPr>
          <p:cNvPr id="3" name="Obráze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2080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Obráze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9147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Obráze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3324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Obráze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074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Obráze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1896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2800" smtClean="0">
                <a:ln>
                  <a:noFill/>
                </a:ln>
                <a:latin typeface="Comic Sans MS" panose="030F0702030302020204" pitchFamily="66" charset="0"/>
              </a:rPr>
              <a:t>Potenciální ohrožení půd vodní erozí na území ČR</a:t>
            </a:r>
            <a:endParaRPr lang="cs-CZ" altLang="cs-CZ" sz="2800" smtClean="0">
              <a:ln>
                <a:noFill/>
              </a:ln>
              <a:latin typeface="Comic Sans MS" panose="030F0702030302020204" pitchFamily="66" charset="0"/>
            </a:endParaRPr>
          </a:p>
        </p:txBody>
      </p:sp>
      <p:pic>
        <p:nvPicPr>
          <p:cNvPr id="3" name="Obráze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8885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Obráze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7364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2800" smtClean="0">
                <a:ln>
                  <a:noFill/>
                </a:ln>
                <a:latin typeface="Comic Sans MS" panose="030F0702030302020204" pitchFamily="66" charset="0"/>
              </a:rPr>
              <a:t>Současná skladba krajiny</a:t>
            </a:r>
            <a:r>
              <a:rPr lang="cs-CZ" altLang="cs-CZ" smtClean="0">
                <a:ln>
                  <a:noFill/>
                </a:ln>
              </a:rPr>
              <a:t> </a:t>
            </a:r>
            <a:r>
              <a:rPr lang="cs-CZ" altLang="cs-CZ" sz="2800" smtClean="0">
                <a:ln>
                  <a:noFill/>
                </a:ln>
                <a:latin typeface="Comic Sans MS" panose="030F0702030302020204" pitchFamily="66" charset="0"/>
              </a:rPr>
              <a:t>v ČR (k 31.12.2013)</a:t>
            </a:r>
            <a:endParaRPr lang="cs-CZ" altLang="cs-CZ" sz="2800" smtClean="0">
              <a:ln>
                <a:noFill/>
              </a:ln>
              <a:latin typeface="Comic Sans MS" panose="030F0702030302020204" pitchFamily="66" charset="0"/>
            </a:endParaRPr>
          </a:p>
        </p:txBody>
      </p:sp>
      <p:pic>
        <p:nvPicPr>
          <p:cNvPr id="3" name="Obráze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0279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Obráze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4295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Obráze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8174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Obráze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8350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cs-CZ" altLang="cs-CZ" sz="3200" b="1" i="1" smtClean="0">
                <a:ln>
                  <a:noFill/>
                </a:ln>
                <a:solidFill>
                  <a:srgbClr val="FF0000"/>
                </a:solidFill>
                <a:latin typeface="Comic Sans MS" panose="030F0702030302020204" pitchFamily="66" charset="0"/>
              </a:rPr>
              <a:t>faktory</a:t>
            </a:r>
            <a:r>
              <a:rPr lang="cs-CZ" altLang="cs-CZ" sz="3200" b="1" i="1" smtClean="0">
                <a:ln>
                  <a:noFill/>
                </a:ln>
                <a:latin typeface="Comic Sans MS" panose="030F0702030302020204" pitchFamily="66" charset="0"/>
              </a:rPr>
              <a:t> ovlivňující vodní erozi</a:t>
            </a:r>
            <a:endParaRPr lang="cs-CZ" altLang="cs-CZ" sz="3200" b="1" i="1" smtClean="0">
              <a:ln>
                <a:noFill/>
              </a:ln>
              <a:latin typeface="Comic Sans MS" panose="030F0702030302020204" pitchFamily="66" charset="0"/>
            </a:endParaRPr>
          </a:p>
        </p:txBody>
      </p:sp>
      <p:pic>
        <p:nvPicPr>
          <p:cNvPr id="3" name="Obráze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6105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2800" smtClean="0">
                <a:ln>
                  <a:noFill/>
                </a:ln>
                <a:latin typeface="Comic Sans MS" panose="030F0702030302020204" pitchFamily="66" charset="0"/>
              </a:rPr>
              <a:t>Určení velikosti erozního smyvu</a:t>
            </a:r>
            <a:endParaRPr lang="cs-CZ" altLang="cs-CZ" sz="2800" smtClean="0">
              <a:ln>
                <a:noFill/>
              </a:ln>
              <a:latin typeface="Comic Sans MS" panose="030F0702030302020204" pitchFamily="66" charset="0"/>
            </a:endParaRPr>
          </a:p>
        </p:txBody>
      </p:sp>
      <p:pic>
        <p:nvPicPr>
          <p:cNvPr id="3" name="Obráze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75189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mtClean="0">
                <a:ln>
                  <a:noFill/>
                </a:ln>
              </a:rPr>
              <a:t>G=R*K*L*S*C*P (t.ha</a:t>
            </a:r>
            <a:r>
              <a:rPr lang="cs-CZ" altLang="cs-CZ" baseline="30000" smtClean="0">
                <a:ln>
                  <a:noFill/>
                </a:ln>
              </a:rPr>
              <a:t>.-1</a:t>
            </a:r>
            <a:r>
              <a:rPr lang="cs-CZ" altLang="cs-CZ" smtClean="0">
                <a:ln>
                  <a:noFill/>
                </a:ln>
              </a:rPr>
              <a:t>rok</a:t>
            </a:r>
            <a:r>
              <a:rPr lang="cs-CZ" altLang="cs-CZ" baseline="30000" smtClean="0">
                <a:ln>
                  <a:noFill/>
                </a:ln>
              </a:rPr>
              <a:t>-1</a:t>
            </a:r>
            <a:r>
              <a:rPr lang="cs-CZ" altLang="cs-CZ" smtClean="0">
                <a:ln>
                  <a:noFill/>
                </a:ln>
              </a:rPr>
              <a:t>)</a:t>
            </a:r>
            <a:endParaRPr lang="cs-CZ" altLang="cs-CZ" smtClean="0">
              <a:ln>
                <a:noFill/>
              </a:ln>
            </a:endParaRPr>
          </a:p>
        </p:txBody>
      </p:sp>
      <p:pic>
        <p:nvPicPr>
          <p:cNvPr id="3" name="Obráze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7909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mtClean="0">
                <a:ln>
                  <a:noFill/>
                </a:ln>
                <a:latin typeface="Comic Sans MS" panose="030F0702030302020204" pitchFamily="66" charset="0"/>
              </a:rPr>
              <a:t>G </a:t>
            </a:r>
            <a:r>
              <a:rPr lang="cs-CZ" altLang="cs-CZ" baseline="-25000" smtClean="0">
                <a:ln>
                  <a:noFill/>
                </a:ln>
                <a:latin typeface="Comic Sans MS" panose="030F0702030302020204" pitchFamily="66" charset="0"/>
              </a:rPr>
              <a:t>lim</a:t>
            </a:r>
            <a:r>
              <a:rPr lang="cs-CZ" altLang="cs-CZ" smtClean="0">
                <a:ln>
                  <a:noFill/>
                </a:ln>
                <a:latin typeface="Comic Sans MS" panose="030F0702030302020204" pitchFamily="66" charset="0"/>
              </a:rPr>
              <a:t>= 4 t.ha</a:t>
            </a:r>
            <a:r>
              <a:rPr lang="cs-CZ" altLang="cs-CZ" baseline="30000" smtClean="0">
                <a:ln>
                  <a:noFill/>
                </a:ln>
                <a:latin typeface="Comic Sans MS" panose="030F0702030302020204" pitchFamily="66" charset="0"/>
              </a:rPr>
              <a:t>-1.</a:t>
            </a:r>
            <a:r>
              <a:rPr lang="cs-CZ" altLang="cs-CZ" smtClean="0">
                <a:ln>
                  <a:noFill/>
                </a:ln>
                <a:latin typeface="Comic Sans MS" panose="030F0702030302020204" pitchFamily="66" charset="0"/>
              </a:rPr>
              <a:t>rok</a:t>
            </a:r>
            <a:r>
              <a:rPr lang="cs-CZ" altLang="cs-CZ" baseline="30000" smtClean="0">
                <a:ln>
                  <a:noFill/>
                </a:ln>
                <a:latin typeface="Comic Sans MS" panose="030F0702030302020204" pitchFamily="66" charset="0"/>
              </a:rPr>
              <a:t>-1 </a:t>
            </a:r>
            <a:br>
              <a:rPr lang="cs-CZ" altLang="cs-CZ" baseline="30000" smtClean="0">
                <a:ln>
                  <a:noFill/>
                </a:ln>
                <a:latin typeface="Comic Sans MS" panose="030F0702030302020204" pitchFamily="66" charset="0"/>
              </a:rPr>
            </a:br>
            <a:r>
              <a:rPr lang="cs-CZ" altLang="cs-CZ" baseline="30000" smtClean="0">
                <a:ln>
                  <a:noFill/>
                </a:ln>
                <a:latin typeface="Comic Sans MS" panose="030F0702030302020204" pitchFamily="66" charset="0"/>
              </a:rPr>
              <a:t>(Metodika Ochrana půdy před erozí Janeček, 2012)</a:t>
            </a:r>
            <a:endParaRPr lang="cs-CZ" altLang="cs-CZ" smtClean="0">
              <a:ln>
                <a:noFill/>
              </a:ln>
              <a:latin typeface="Comic Sans MS" panose="030F0702030302020204" pitchFamily="66" charset="0"/>
            </a:endParaRPr>
          </a:p>
        </p:txBody>
      </p:sp>
      <p:pic>
        <p:nvPicPr>
          <p:cNvPr id="3" name="Obráze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78358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2800" b="1" smtClean="0">
                <a:ln>
                  <a:noFill/>
                </a:ln>
                <a:latin typeface="Comic Sans MS" panose="030F0702030302020204" pitchFamily="66" charset="0"/>
              </a:rPr>
              <a:t>Využití systému klasifikace půd v ČR pro stanovení míry ohrožení vodní erozí</a:t>
            </a:r>
            <a:endParaRPr lang="cs-CZ" altLang="cs-CZ" sz="2800" smtClean="0">
              <a:ln>
                <a:noFill/>
              </a:ln>
            </a:endParaRPr>
          </a:p>
        </p:txBody>
      </p:sp>
      <p:pic>
        <p:nvPicPr>
          <p:cNvPr id="3" name="Obráze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72493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altLang="cs-CZ" sz="3200" b="1" smtClean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pitchFamily="66" charset="0"/>
              </a:rPr>
              <a:t>Využití systému klasifikace půd v ČR pro stanovení míry ohrožení vodní erozí</a:t>
            </a:r>
            <a:endParaRPr lang="cs-CZ" altLang="cs-CZ" sz="3200" b="1" dirty="0" smtClean="0">
              <a:solidFill>
                <a:schemeClr val="tx1">
                  <a:lumMod val="85000"/>
                  <a:lumOff val="15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Obráze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266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altLang="cs-CZ" smtClean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pitchFamily="66" charset="0"/>
              </a:rPr>
              <a:t>Možnosti hodnocení eroze v GIS prostředí</a:t>
            </a:r>
            <a:endParaRPr lang="cs-CZ" altLang="cs-CZ" smtClean="0">
              <a:solidFill>
                <a:schemeClr val="tx1">
                  <a:lumMod val="85000"/>
                  <a:lumOff val="15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Obráze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7884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200" smtClean="0">
                <a:ln>
                  <a:noFill/>
                </a:ln>
                <a:latin typeface="Comic Sans MS" panose="030F0702030302020204" pitchFamily="66" charset="0"/>
              </a:rPr>
              <a:t>Trendy úbytku zemědělské půdy</a:t>
            </a:r>
            <a:endParaRPr lang="cs-CZ" altLang="cs-CZ" sz="3200" smtClean="0">
              <a:ln>
                <a:noFill/>
              </a:ln>
              <a:latin typeface="Comic Sans MS" panose="030F0702030302020204" pitchFamily="66" charset="0"/>
            </a:endParaRPr>
          </a:p>
        </p:txBody>
      </p:sp>
      <p:pic>
        <p:nvPicPr>
          <p:cNvPr id="3" name="Obráze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8051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Obráze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28348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Obráze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13009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mtClean="0">
                <a:ln>
                  <a:noFill/>
                </a:ln>
              </a:rPr>
              <a:t>G (intenzita eroze)</a:t>
            </a:r>
            <a:endParaRPr lang="cs-CZ" altLang="cs-CZ" smtClean="0">
              <a:ln>
                <a:noFill/>
              </a:ln>
            </a:endParaRPr>
          </a:p>
        </p:txBody>
      </p:sp>
      <p:pic>
        <p:nvPicPr>
          <p:cNvPr id="3" name="Obráze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74202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Obráze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984204"/>
      </p:ext>
    </p:extLst>
  </p:cSld>
  <p:clrMapOvr>
    <a:masterClrMapping/>
  </p:clrMapOvr>
  <p:transition spd="slow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Obráze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890400"/>
      </p:ext>
    </p:extLst>
  </p:cSld>
  <p:clrMapOvr>
    <a:masterClrMapping/>
  </p:clrMapOvr>
  <p:transition spd="slow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altLang="cs-CZ" sz="2400" b="1" smtClean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pitchFamily="66" charset="0"/>
              </a:rPr>
              <a:t>Základní principy ochrany ZPF v pozemkových úpravách</a:t>
            </a:r>
            <a:endParaRPr lang="cs-CZ" sz="24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3" name="Obráze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28242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Obráze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737933"/>
      </p:ext>
    </p:extLst>
  </p:cSld>
  <p:clrMapOvr>
    <a:masterClrMapping/>
  </p:clrMapOvr>
  <p:transition spd="slow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2800" smtClean="0">
                <a:ln>
                  <a:noFill/>
                </a:ln>
                <a:latin typeface="Comic Sans MS" panose="030F0702030302020204" pitchFamily="66" charset="0"/>
              </a:rPr>
              <a:t>Zákon č. 139/2002 Sb. </a:t>
            </a:r>
            <a:br>
              <a:rPr lang="cs-CZ" altLang="cs-CZ" sz="2800" smtClean="0">
                <a:ln>
                  <a:noFill/>
                </a:ln>
                <a:latin typeface="Comic Sans MS" panose="030F0702030302020204" pitchFamily="66" charset="0"/>
              </a:rPr>
            </a:br>
            <a:r>
              <a:rPr lang="cs-CZ" altLang="cs-CZ" sz="2800" smtClean="0">
                <a:ln>
                  <a:noFill/>
                </a:ln>
                <a:latin typeface="Comic Sans MS" panose="030F0702030302020204" pitchFamily="66" charset="0"/>
              </a:rPr>
              <a:t>– plán společných zařízení, § 9</a:t>
            </a:r>
            <a:endParaRPr lang="cs-CZ" altLang="cs-CZ" sz="2800" smtClean="0">
              <a:ln>
                <a:noFill/>
              </a:ln>
            </a:endParaRPr>
          </a:p>
        </p:txBody>
      </p:sp>
      <p:pic>
        <p:nvPicPr>
          <p:cNvPr id="3" name="Obráze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52709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2800" smtClean="0">
                <a:ln>
                  <a:noFill/>
                </a:ln>
                <a:latin typeface="Comic Sans MS" panose="030F0702030302020204" pitchFamily="66" charset="0"/>
              </a:rPr>
              <a:t>Vyhl. č. 13/2014 Sb. </a:t>
            </a:r>
            <a:br>
              <a:rPr lang="cs-CZ" altLang="cs-CZ" sz="2800" smtClean="0">
                <a:ln>
                  <a:noFill/>
                </a:ln>
                <a:latin typeface="Comic Sans MS" panose="030F0702030302020204" pitchFamily="66" charset="0"/>
              </a:rPr>
            </a:br>
            <a:r>
              <a:rPr lang="cs-CZ" altLang="cs-CZ" sz="2800" smtClean="0">
                <a:ln>
                  <a:noFill/>
                </a:ln>
                <a:latin typeface="Comic Sans MS" panose="030F0702030302020204" pitchFamily="66" charset="0"/>
              </a:rPr>
              <a:t>- § 16 Ochrana půdy, vody a krajiny</a:t>
            </a:r>
            <a:endParaRPr lang="cs-CZ" altLang="cs-CZ" sz="2800" smtClean="0">
              <a:ln>
                <a:noFill/>
              </a:ln>
            </a:endParaRPr>
          </a:p>
        </p:txBody>
      </p:sp>
      <p:pic>
        <p:nvPicPr>
          <p:cNvPr id="3" name="Obráze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47181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Obráze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138808"/>
      </p:ext>
    </p:extLst>
  </p:cSld>
  <p:clrMapOvr>
    <a:masterClrMapping/>
  </p:clrMapOvr>
  <p:transition spd="slow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2400" b="1" i="1" smtClean="0">
                <a:ln>
                  <a:noFill/>
                </a:ln>
                <a:latin typeface="Comic Sans MS" panose="030F0702030302020204" pitchFamily="66" charset="0"/>
              </a:rPr>
              <a:t>Graf vývoje orné půdy, zemědělské půdy a lesních pozemků (v hektarech) </a:t>
            </a:r>
            <a:br>
              <a:rPr lang="cs-CZ" altLang="cs-CZ" sz="2400" b="1" i="1" smtClean="0">
                <a:ln>
                  <a:noFill/>
                </a:ln>
                <a:latin typeface="Comic Sans MS" panose="030F0702030302020204" pitchFamily="66" charset="0"/>
              </a:rPr>
            </a:br>
            <a:endParaRPr lang="cs-CZ" altLang="cs-CZ" sz="2400" b="1" i="1" smtClean="0">
              <a:ln>
                <a:noFill/>
              </a:ln>
              <a:latin typeface="Comic Sans MS" panose="030F0702030302020204" pitchFamily="66" charset="0"/>
            </a:endParaRPr>
          </a:p>
        </p:txBody>
      </p:sp>
      <p:pic>
        <p:nvPicPr>
          <p:cNvPr id="3" name="Obráze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07211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mtClean="0">
                <a:ln>
                  <a:noFill/>
                </a:ln>
                <a:latin typeface="Comic Sans MS" panose="030F0702030302020204" pitchFamily="66" charset="0"/>
              </a:rPr>
              <a:t>Návrh PEO opatření</a:t>
            </a:r>
            <a:endParaRPr lang="cs-CZ" altLang="cs-CZ" smtClean="0">
              <a:ln>
                <a:noFill/>
              </a:ln>
              <a:latin typeface="Comic Sans MS" panose="030F0702030302020204" pitchFamily="66" charset="0"/>
            </a:endParaRPr>
          </a:p>
        </p:txBody>
      </p:sp>
      <p:pic>
        <p:nvPicPr>
          <p:cNvPr id="3" name="Obráze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39526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Obráze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659324"/>
      </p:ext>
    </p:extLst>
  </p:cSld>
  <p:clrMapOvr>
    <a:masterClrMapping/>
  </p:clrMapOvr>
  <p:transition spd="slow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Obráze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524374"/>
      </p:ext>
    </p:extLst>
  </p:cSld>
  <p:clrMapOvr>
    <a:masterClrMapping/>
  </p:clrMapOvr>
  <p:transition spd="slow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i="1" smtClean="0">
                <a:ln>
                  <a:noFill/>
                </a:ln>
                <a:latin typeface="Comic Sans MS" panose="030F0702030302020204" pitchFamily="66" charset="0"/>
              </a:rPr>
              <a:t>Příklady PE opatření v PÚ</a:t>
            </a:r>
            <a:endParaRPr lang="cs-CZ" altLang="cs-CZ" i="1" smtClean="0">
              <a:ln>
                <a:noFill/>
              </a:ln>
              <a:latin typeface="Comic Sans MS" panose="030F0702030302020204" pitchFamily="66" charset="0"/>
            </a:endParaRPr>
          </a:p>
        </p:txBody>
      </p:sp>
      <p:pic>
        <p:nvPicPr>
          <p:cNvPr id="3" name="Obráze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95017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Obráze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142912"/>
      </p:ext>
    </p:extLst>
  </p:cSld>
  <p:clrMapOvr>
    <a:masterClrMapping/>
  </p:clrMapOvr>
  <p:transition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Obráze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082018"/>
      </p:ext>
    </p:extLst>
  </p:cSld>
  <p:clrMapOvr>
    <a:masterClrMapping/>
  </p:clrMapOvr>
  <p:transition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cs-CZ" smtClean="0">
              <a:ln>
                <a:noFill/>
              </a:ln>
            </a:endParaRPr>
          </a:p>
        </p:txBody>
      </p:sp>
      <p:pic>
        <p:nvPicPr>
          <p:cNvPr id="3" name="Obráze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84860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Obráze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27012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Obráze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87007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Obráze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7225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cs-CZ" altLang="cs-CZ" sz="2400" b="1" smtClean="0">
                <a:ln>
                  <a:noFill/>
                </a:ln>
                <a:latin typeface="Comic Sans MS" panose="030F0702030302020204" pitchFamily="66" charset="0"/>
              </a:rPr>
              <a:t>O erozi obecně</a:t>
            </a:r>
            <a:r>
              <a:rPr lang="cs-CZ" altLang="cs-CZ" sz="2400" b="1" smtClean="0">
                <a:ln>
                  <a:noFill/>
                </a:ln>
              </a:rPr>
              <a:t/>
            </a:r>
            <a:br>
              <a:rPr lang="cs-CZ" altLang="cs-CZ" sz="2400" b="1" smtClean="0">
                <a:ln>
                  <a:noFill/>
                </a:ln>
              </a:rPr>
            </a:br>
            <a:endParaRPr lang="cs-CZ" altLang="cs-CZ" sz="2400" smtClean="0">
              <a:ln>
                <a:noFill/>
              </a:ln>
              <a:latin typeface="Comic Sans MS" panose="030F0702030302020204" pitchFamily="66" charset="0"/>
            </a:endParaRPr>
          </a:p>
        </p:txBody>
      </p:sp>
      <p:pic>
        <p:nvPicPr>
          <p:cNvPr id="3" name="Obráze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41825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Obráze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23329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Obráze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79706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Obráze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529347"/>
      </p:ext>
    </p:extLst>
  </p:cSld>
  <p:clrMapOvr>
    <a:masterClrMapping/>
  </p:clrMapOvr>
  <p:transition spd="slow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Obráze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670509"/>
      </p:ext>
    </p:extLst>
  </p:cSld>
  <p:clrMapOvr>
    <a:masterClrMapping/>
  </p:clrMapOvr>
  <p:transition spd="slow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600" smtClean="0">
                <a:ln>
                  <a:noFill/>
                </a:ln>
              </a:rPr>
              <a:t>DZES(dříve GAEC) : (Dobrý zemědělský a environmentální stav)</a:t>
            </a:r>
            <a:endParaRPr lang="cs-CZ" altLang="cs-CZ" sz="3600" smtClean="0">
              <a:ln>
                <a:noFill/>
              </a:ln>
            </a:endParaRPr>
          </a:p>
        </p:txBody>
      </p:sp>
      <p:pic>
        <p:nvPicPr>
          <p:cNvPr id="3" name="Obráze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46487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600" smtClean="0">
                <a:ln>
                  <a:noFill/>
                </a:ln>
              </a:rPr>
              <a:t>Erozní ohroženost podle LPIS</a:t>
            </a:r>
            <a:endParaRPr lang="cs-CZ" altLang="cs-CZ" sz="3600" smtClean="0">
              <a:ln>
                <a:noFill/>
              </a:ln>
            </a:endParaRPr>
          </a:p>
        </p:txBody>
      </p:sp>
      <p:pic>
        <p:nvPicPr>
          <p:cNvPr id="3" name="Obráze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28322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3200" smtClean="0">
                <a:ln>
                  <a:noFill/>
                </a:ln>
              </a:rPr>
              <a:t>Půdoochranné technologie pro GAEC</a:t>
            </a:r>
            <a:endParaRPr lang="cs-CZ" altLang="cs-CZ" sz="3200" smtClean="0">
              <a:ln>
                <a:noFill/>
              </a:ln>
            </a:endParaRPr>
          </a:p>
        </p:txBody>
      </p:sp>
      <p:pic>
        <p:nvPicPr>
          <p:cNvPr id="3" name="Obráze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58513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Obráze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60448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mtClean="0">
                <a:ln>
                  <a:noFill/>
                </a:ln>
                <a:latin typeface="Comic Sans MS" panose="030F0702030302020204" pitchFamily="66" charset="0"/>
              </a:rPr>
              <a:t>Koordinace PÚ a ÚP</a:t>
            </a:r>
            <a:endParaRPr lang="cs-CZ" altLang="cs-CZ" smtClean="0">
              <a:ln>
                <a:noFill/>
              </a:ln>
              <a:latin typeface="Comic Sans MS" panose="030F0702030302020204" pitchFamily="66" charset="0"/>
            </a:endParaRPr>
          </a:p>
        </p:txBody>
      </p:sp>
      <p:pic>
        <p:nvPicPr>
          <p:cNvPr id="3" name="Obráze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04210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sz="2800" smtClean="0">
                <a:latin typeface="Comic Sans MS" panose="030F0702030302020204" pitchFamily="66" charset="0"/>
              </a:rPr>
              <a:t>Základní rozvojové koncepční a realizační dokumentace rozvoje venkova</a:t>
            </a:r>
            <a:br>
              <a:rPr lang="cs-CZ" sz="2800" smtClean="0">
                <a:latin typeface="Comic Sans MS" panose="030F0702030302020204" pitchFamily="66" charset="0"/>
              </a:rPr>
            </a:br>
            <a:r>
              <a:rPr lang="cs-CZ" sz="1800" smtClean="0">
                <a:solidFill>
                  <a:srgbClr val="FF3300"/>
                </a:solidFill>
                <a:latin typeface="Comic Sans MS" panose="030F0702030302020204" pitchFamily="66" charset="0"/>
              </a:rPr>
              <a:t>Legislativně</a:t>
            </a:r>
            <a:r>
              <a:rPr lang="cs-CZ" sz="1800" smtClean="0">
                <a:latin typeface="Comic Sans MS" panose="030F0702030302020204" pitchFamily="66" charset="0"/>
              </a:rPr>
              <a:t> je rozvoj krajiny zakotven v </a:t>
            </a:r>
            <a:r>
              <a:rPr lang="cs-CZ" sz="1800" b="1" smtClean="0">
                <a:latin typeface="Comic Sans MS" panose="030F0702030302020204" pitchFamily="66" charset="0"/>
              </a:rPr>
              <a:t>územním plánování (UP)</a:t>
            </a:r>
            <a:r>
              <a:rPr lang="cs-CZ" sz="1800" smtClean="0">
                <a:latin typeface="Comic Sans MS" panose="030F0702030302020204" pitchFamily="66" charset="0"/>
              </a:rPr>
              <a:t>);  soustředí pozornost na </a:t>
            </a:r>
            <a:r>
              <a:rPr lang="cs-CZ" sz="1800" b="1" smtClean="0">
                <a:latin typeface="Comic Sans MS" panose="030F0702030302020204" pitchFamily="66" charset="0"/>
              </a:rPr>
              <a:t>zastavěnou plochu</a:t>
            </a:r>
            <a:r>
              <a:rPr lang="cs-CZ" sz="1800" smtClean="0">
                <a:latin typeface="Comic Sans MS" panose="030F0702030302020204" pitchFamily="66" charset="0"/>
              </a:rPr>
              <a:t>; ve venkovské krajině spolupracuje s </a:t>
            </a:r>
            <a:r>
              <a:rPr lang="cs-CZ" sz="1800" b="1" smtClean="0">
                <a:latin typeface="Comic Sans MS" panose="030F0702030302020204" pitchFamily="66" charset="0"/>
              </a:rPr>
              <a:t>komplexními pozemkovými úpravami (KoPÚ)</a:t>
            </a:r>
            <a:br>
              <a:rPr lang="cs-CZ" sz="1800" b="1" smtClean="0">
                <a:latin typeface="Comic Sans MS" panose="030F0702030302020204" pitchFamily="66" charset="0"/>
              </a:rPr>
            </a:br>
            <a:endParaRPr lang="cs-CZ" sz="1800" dirty="0">
              <a:latin typeface="Comic Sans MS" panose="030F0702030302020204" pitchFamily="66" charset="0"/>
            </a:endParaRPr>
          </a:p>
        </p:txBody>
      </p:sp>
      <p:pic>
        <p:nvPicPr>
          <p:cNvPr id="3" name="Obráze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6998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mtClean="0">
                <a:ln>
                  <a:noFill/>
                </a:ln>
                <a:latin typeface="Comic Sans MS" panose="030F0702030302020204" pitchFamily="66" charset="0"/>
              </a:rPr>
              <a:t>Rizika vodní eroze</a:t>
            </a:r>
            <a:endParaRPr lang="cs-CZ" altLang="cs-CZ" smtClean="0">
              <a:ln>
                <a:noFill/>
              </a:ln>
              <a:latin typeface="Comic Sans MS" panose="030F0702030302020204" pitchFamily="66" charset="0"/>
            </a:endParaRPr>
          </a:p>
        </p:txBody>
      </p:sp>
      <p:pic>
        <p:nvPicPr>
          <p:cNvPr id="3" name="Obráze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41114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mtClean="0">
                <a:ln>
                  <a:noFill/>
                </a:ln>
                <a:latin typeface="Comic Sans MS" panose="030F0702030302020204" pitchFamily="66" charset="0"/>
              </a:rPr>
              <a:t>Pořizování ÚP      Pořizování PÚ</a:t>
            </a:r>
            <a:br>
              <a:rPr lang="cs-CZ" altLang="cs-CZ" smtClean="0">
                <a:ln>
                  <a:noFill/>
                </a:ln>
                <a:latin typeface="Comic Sans MS" panose="030F0702030302020204" pitchFamily="66" charset="0"/>
              </a:rPr>
            </a:br>
            <a:r>
              <a:rPr lang="cs-CZ" altLang="cs-CZ" sz="1500" smtClean="0">
                <a:ln>
                  <a:noFill/>
                </a:ln>
                <a:latin typeface="Comic Sans MS" panose="030F0702030302020204" pitchFamily="66" charset="0"/>
              </a:rPr>
              <a:t>SZ 183/2006 pl.zn.				ZoPÚ 139/2002</a:t>
            </a:r>
            <a:endParaRPr lang="cs-CZ" altLang="cs-CZ" sz="1500" smtClean="0">
              <a:ln>
                <a:noFill/>
              </a:ln>
              <a:latin typeface="Comic Sans MS" panose="030F0702030302020204" pitchFamily="66" charset="0"/>
            </a:endParaRPr>
          </a:p>
        </p:txBody>
      </p:sp>
      <p:pic>
        <p:nvPicPr>
          <p:cNvPr id="3" name="Obráze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099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mtClean="0">
                <a:ln>
                  <a:noFill/>
                </a:ln>
              </a:rPr>
              <a:t>			</a:t>
            </a:r>
            <a:r>
              <a:rPr lang="cs-CZ" altLang="cs-CZ" smtClean="0">
                <a:ln>
                  <a:noFill/>
                </a:ln>
                <a:latin typeface="Comic Sans MS" panose="030F0702030302020204" pitchFamily="66" charset="0"/>
              </a:rPr>
              <a:t>Styčné body</a:t>
            </a:r>
            <a:endParaRPr lang="cs-CZ" altLang="cs-CZ" smtClean="0">
              <a:ln>
                <a:noFill/>
              </a:ln>
              <a:latin typeface="Comic Sans MS" panose="030F0702030302020204" pitchFamily="66" charset="0"/>
            </a:endParaRPr>
          </a:p>
        </p:txBody>
      </p:sp>
      <p:pic>
        <p:nvPicPr>
          <p:cNvPr id="3" name="Obráze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42002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mtClean="0">
                <a:ln>
                  <a:noFill/>
                </a:ln>
                <a:latin typeface="Comic Sans MS" panose="030F0702030302020204" pitchFamily="66" charset="0"/>
              </a:rPr>
              <a:t>Pozemkové úpravy -investice do rozvoje obce a venkovské krajiny</a:t>
            </a:r>
            <a:endParaRPr lang="cs-CZ" altLang="cs-CZ" smtClean="0">
              <a:ln>
                <a:noFill/>
              </a:ln>
              <a:latin typeface="Comic Sans MS" panose="030F0702030302020204" pitchFamily="66" charset="0"/>
            </a:endParaRPr>
          </a:p>
        </p:txBody>
      </p:sp>
      <p:pic>
        <p:nvPicPr>
          <p:cNvPr id="3" name="Obráze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4784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200" smtClean="0">
                <a:ln>
                  <a:noFill/>
                </a:ln>
                <a:latin typeface="Comic Sans MS" panose="030F0702030302020204" pitchFamily="66" charset="0"/>
              </a:rPr>
              <a:t>Vodní eroze plošná</a:t>
            </a:r>
            <a:endParaRPr lang="cs-CZ" altLang="cs-CZ" sz="3200" smtClean="0">
              <a:ln>
                <a:noFill/>
              </a:ln>
              <a:latin typeface="Comic Sans MS" panose="030F0702030302020204" pitchFamily="66" charset="0"/>
            </a:endParaRPr>
          </a:p>
        </p:txBody>
      </p:sp>
      <p:pic>
        <p:nvPicPr>
          <p:cNvPr id="3" name="Obráze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7662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200" smtClean="0">
                <a:ln>
                  <a:noFill/>
                </a:ln>
                <a:latin typeface="Comic Sans MS" panose="030F0702030302020204" pitchFamily="66" charset="0"/>
              </a:rPr>
              <a:t>Vodní eroze rýhová</a:t>
            </a:r>
            <a:endParaRPr lang="en-US" altLang="cs-CZ" sz="3200" smtClean="0">
              <a:ln>
                <a:noFill/>
              </a:ln>
              <a:latin typeface="Comic Sans MS" panose="030F0702030302020204" pitchFamily="66" charset="0"/>
            </a:endParaRPr>
          </a:p>
        </p:txBody>
      </p:sp>
      <p:pic>
        <p:nvPicPr>
          <p:cNvPr id="3" name="Obráze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1823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200" smtClean="0">
                <a:ln>
                  <a:noFill/>
                </a:ln>
                <a:latin typeface="Comic Sans MS" panose="030F0702030302020204" pitchFamily="66" charset="0"/>
              </a:rPr>
              <a:t>Vodní eroze výmolná</a:t>
            </a:r>
            <a:endParaRPr lang="en-US" altLang="cs-CZ" sz="3200" smtClean="0">
              <a:ln>
                <a:noFill/>
              </a:ln>
              <a:latin typeface="Comic Sans MS" panose="030F0702030302020204" pitchFamily="66" charset="0"/>
            </a:endParaRPr>
          </a:p>
        </p:txBody>
      </p:sp>
      <p:pic>
        <p:nvPicPr>
          <p:cNvPr id="3" name="Obráze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868450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195</Words>
  <Application>Microsoft Office PowerPoint</Application>
  <PresentationFormat>Předvádění na obrazovce (4:3)</PresentationFormat>
  <Paragraphs>35</Paragraphs>
  <Slides>62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62</vt:i4>
      </vt:variant>
    </vt:vector>
  </HeadingPairs>
  <TitlesOfParts>
    <vt:vector size="67" baseType="lpstr">
      <vt:lpstr>Arial</vt:lpstr>
      <vt:lpstr>Calibri</vt:lpstr>
      <vt:lpstr>Calibri Light</vt:lpstr>
      <vt:lpstr>Comic Sans MS</vt:lpstr>
      <vt:lpstr>Motiv Office</vt:lpstr>
      <vt:lpstr>Ochrana půdy před erozí opatřeními pozemkových úprav</vt:lpstr>
      <vt:lpstr>Současná skladba krajiny v ČR (k 31.12.2013)</vt:lpstr>
      <vt:lpstr>Trendy úbytku zemědělské půdy</vt:lpstr>
      <vt:lpstr>Graf vývoje orné půdy, zemědělské půdy a lesních pozemků (v hektarech)  </vt:lpstr>
      <vt:lpstr>O erozi obecně </vt:lpstr>
      <vt:lpstr>Rizika vodní eroze</vt:lpstr>
      <vt:lpstr>Vodní eroze plošná</vt:lpstr>
      <vt:lpstr>Vodní eroze rýhová</vt:lpstr>
      <vt:lpstr>Vodní eroze výmolná</vt:lpstr>
      <vt:lpstr>Vodní eroze stržová</vt:lpstr>
      <vt:lpstr>Větrná eroze</vt:lpstr>
      <vt:lpstr>Větrná eroze</vt:lpstr>
      <vt:lpstr>Eroze z tání sněhu</vt:lpstr>
      <vt:lpstr>Prezentace aplikace PowerPoint</vt:lpstr>
      <vt:lpstr>Prezentace aplikace PowerPoint</vt:lpstr>
      <vt:lpstr>Prezentace aplikace PowerPoint</vt:lpstr>
      <vt:lpstr>Prezentace aplikace PowerPoint</vt:lpstr>
      <vt:lpstr>Potenciální ohrožení půd vodní erozí na území ČR</vt:lpstr>
      <vt:lpstr>Prezentace aplikace PowerPoint</vt:lpstr>
      <vt:lpstr>Prezentace aplikace PowerPoint</vt:lpstr>
      <vt:lpstr>Prezentace aplikace PowerPoint</vt:lpstr>
      <vt:lpstr>Prezentace aplikace PowerPoint</vt:lpstr>
      <vt:lpstr>faktory ovlivňující vodní erozi</vt:lpstr>
      <vt:lpstr>Určení velikosti erozního smyvu</vt:lpstr>
      <vt:lpstr>G=R*K*L*S*C*P (t.ha.-1rok-1)</vt:lpstr>
      <vt:lpstr>G lim= 4 t.ha-1.rok-1  (Metodika Ochrana půdy před erozí Janeček, 2012)</vt:lpstr>
      <vt:lpstr>Využití systému klasifikace půd v ČR pro stanovení míry ohrožení vodní erozí</vt:lpstr>
      <vt:lpstr>Využití systému klasifikace půd v ČR pro stanovení míry ohrožení vodní erozí</vt:lpstr>
      <vt:lpstr>Možnosti hodnocení eroze v GIS prostředí</vt:lpstr>
      <vt:lpstr>Prezentace aplikace PowerPoint</vt:lpstr>
      <vt:lpstr>Prezentace aplikace PowerPoint</vt:lpstr>
      <vt:lpstr>G (intenzita eroze)</vt:lpstr>
      <vt:lpstr>Prezentace aplikace PowerPoint</vt:lpstr>
      <vt:lpstr>Prezentace aplikace PowerPoint</vt:lpstr>
      <vt:lpstr>Základní principy ochrany ZPF v pozemkových úpravách</vt:lpstr>
      <vt:lpstr>Prezentace aplikace PowerPoint</vt:lpstr>
      <vt:lpstr>Zákon č. 139/2002 Sb.  – plán společných zařízení, § 9</vt:lpstr>
      <vt:lpstr>Vyhl. č. 13/2014 Sb.  - § 16 Ochrana půdy, vody a krajiny</vt:lpstr>
      <vt:lpstr>Prezentace aplikace PowerPoint</vt:lpstr>
      <vt:lpstr>Návrh PEO opatření</vt:lpstr>
      <vt:lpstr>Prezentace aplikace PowerPoint</vt:lpstr>
      <vt:lpstr>Prezentace aplikace PowerPoint</vt:lpstr>
      <vt:lpstr>Příklady PE opatření v PÚ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DZES(dříve GAEC) : (Dobrý zemědělský a environmentální stav)</vt:lpstr>
      <vt:lpstr>Erozní ohroženost podle LPIS</vt:lpstr>
      <vt:lpstr>Půdoochranné technologie pro GAEC</vt:lpstr>
      <vt:lpstr>Prezentace aplikace PowerPoint</vt:lpstr>
      <vt:lpstr>Koordinace PÚ a ÚP</vt:lpstr>
      <vt:lpstr>Základní rozvojové koncepční a realizační dokumentace rozvoje venkova Legislativně je rozvoj krajiny zakotven v územním plánování (UP));  soustředí pozornost na zastavěnou plochu; ve venkovské krajině spolupracuje s komplexními pozemkovými úpravami (KoPÚ) </vt:lpstr>
      <vt:lpstr>Pořizování ÚP      Pořizování PÚ SZ 183/2006 pl.zn.    ZoPÚ 139/2002</vt:lpstr>
      <vt:lpstr>   Styčné body</vt:lpstr>
      <vt:lpstr>Pozemkové úpravy -investice do rozvoje obce a venkovské krajiny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Ochrana půdy před erozí opatřeními pozemkových úprav</dc:title>
  <dc:creator>admin</dc:creator>
  <cp:lastModifiedBy>admin</cp:lastModifiedBy>
  <cp:revision>1</cp:revision>
  <dcterms:created xsi:type="dcterms:W3CDTF">2015-11-10T12:56:41Z</dcterms:created>
  <dcterms:modified xsi:type="dcterms:W3CDTF">2015-11-10T12:56:42Z</dcterms:modified>
</cp:coreProperties>
</file>