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60" r:id="rId3"/>
    <p:sldId id="361" r:id="rId4"/>
    <p:sldId id="363" r:id="rId5"/>
    <p:sldId id="371" r:id="rId6"/>
    <p:sldId id="374" r:id="rId7"/>
    <p:sldId id="358" r:id="rId8"/>
    <p:sldId id="362" r:id="rId9"/>
    <p:sldId id="359" r:id="rId10"/>
    <p:sldId id="367" r:id="rId11"/>
    <p:sldId id="369" r:id="rId12"/>
    <p:sldId id="368" r:id="rId13"/>
    <p:sldId id="370" r:id="rId14"/>
    <p:sldId id="257" r:id="rId15"/>
    <p:sldId id="366" r:id="rId16"/>
    <p:sldId id="365" r:id="rId17"/>
    <p:sldId id="373" r:id="rId18"/>
    <p:sldId id="372" r:id="rId19"/>
    <p:sldId id="352" r:id="rId20"/>
    <p:sldId id="353" r:id="rId21"/>
    <p:sldId id="375" r:id="rId22"/>
    <p:sldId id="376" r:id="rId23"/>
    <p:sldId id="364" r:id="rId24"/>
    <p:sldId id="302" r:id="rId25"/>
  </p:sldIdLst>
  <p:sldSz cx="9144000" cy="6858000" type="screen4x3"/>
  <p:notesSz cx="6669088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7CC3"/>
    <a:srgbClr val="FFFCF4"/>
    <a:srgbClr val="FFF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05" autoAdjust="0"/>
    <p:restoredTop sz="97475" autoAdjust="0"/>
  </p:normalViewPr>
  <p:slideViewPr>
    <p:cSldViewPr>
      <p:cViewPr varScale="1">
        <p:scale>
          <a:sx n="72" d="100"/>
          <a:sy n="72" d="100"/>
        </p:scale>
        <p:origin x="1434" y="54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4" d="100"/>
          <a:sy n="104" d="100"/>
        </p:scale>
        <p:origin x="-3462" y="-102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33CC2-14B9-4F58-9716-313B4EBF56F0}" type="datetimeFigureOut">
              <a:rPr lang="cs-CZ" smtClean="0"/>
              <a:t>5. 11. 2015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AE727-6B7E-4154-AE0E-97447E7DB2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946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2FA5886-67E4-4ABC-BC03-140C99232C98}" type="datetimeFigureOut">
              <a:rPr lang="cs-CZ"/>
              <a:pPr>
                <a:defRPr/>
              </a:pPr>
              <a:t>5. 11. 2015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B76A800-3217-40FC-B092-403A61FCD0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34982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99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519DA9-07E8-4458-B3E9-C5B85B44D35A}" type="slidenum">
              <a:rPr lang="cs-CZ" smtClean="0"/>
              <a:pPr/>
              <a:t>1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6306311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99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519DA9-07E8-4458-B3E9-C5B85B44D35A}" type="slidenum">
              <a:rPr lang="cs-CZ" smtClean="0"/>
              <a:pPr/>
              <a:t>18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4018390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99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519DA9-07E8-4458-B3E9-C5B85B44D35A}" type="slidenum">
              <a:rPr lang="cs-CZ" smtClean="0"/>
              <a:pPr/>
              <a:t>21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0155695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99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519DA9-07E8-4458-B3E9-C5B85B44D35A}" type="slidenum">
              <a:rPr lang="cs-CZ" smtClean="0"/>
              <a:pPr/>
              <a:t>22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460125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99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519DA9-07E8-4458-B3E9-C5B85B44D35A}" type="slidenum">
              <a:rPr lang="cs-CZ" smtClean="0"/>
              <a:pPr/>
              <a:t>5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935188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99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519DA9-07E8-4458-B3E9-C5B85B44D35A}" type="slidenum">
              <a:rPr lang="cs-CZ" smtClean="0"/>
              <a:pPr/>
              <a:t>6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681413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99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519DA9-07E8-4458-B3E9-C5B85B44D35A}" type="slidenum">
              <a:rPr lang="cs-CZ" smtClean="0"/>
              <a:pPr/>
              <a:t>10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766384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99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519DA9-07E8-4458-B3E9-C5B85B44D35A}" type="slidenum">
              <a:rPr lang="cs-CZ" smtClean="0"/>
              <a:pPr/>
              <a:t>11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491475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99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519DA9-07E8-4458-B3E9-C5B85B44D35A}" type="slidenum">
              <a:rPr lang="cs-CZ" smtClean="0"/>
              <a:pPr/>
              <a:t>12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788240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99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519DA9-07E8-4458-B3E9-C5B85B44D35A}" type="slidenum">
              <a:rPr lang="cs-CZ" smtClean="0"/>
              <a:pPr/>
              <a:t>13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465453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99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519DA9-07E8-4458-B3E9-C5B85B44D35A}" type="slidenum">
              <a:rPr lang="cs-CZ" smtClean="0"/>
              <a:pPr/>
              <a:t>15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434468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99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519DA9-07E8-4458-B3E9-C5B85B44D35A}" type="slidenum">
              <a:rPr lang="cs-CZ" smtClean="0"/>
              <a:pPr/>
              <a:t>17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613876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3E6B6-7D33-469D-82DA-C4E3EACEE80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CCBFD-41D6-4075-A8C6-8BA9F58EB4A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7BA5D-79ED-4EC1-8B37-132394574B6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AFDD9-D96B-442E-9739-E6BAF7E0CCC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22701-0E90-47B6-98AB-E7F65588ED7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A62FD-1EE5-44A1-BB74-5C2022A8099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732F2-0EBD-4F15-BD5A-352CEC5E07D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6DC28-D202-4EE4-A3FC-1019B679EEF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FCBDB-8860-4FFF-94A2-B5CACED7F8E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D2C48-9ABD-4A9A-899D-A67BA2D93E0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A2A44-1973-4B49-A4E0-3AA12D5D47E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D7307C7-021C-46BD-B07A-019C7D05E47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wmf"/><Relationship Id="rId5" Type="http://schemas.openxmlformats.org/officeDocument/2006/relationships/image" Target="../media/image1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13" Type="http://schemas.openxmlformats.org/officeDocument/2006/relationships/image" Target="../media/image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.wmf"/><Relationship Id="rId12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4.wmf"/><Relationship Id="rId5" Type="http://schemas.openxmlformats.org/officeDocument/2006/relationships/image" Target="../media/image1.wmf"/><Relationship Id="rId10" Type="http://schemas.openxmlformats.org/officeDocument/2006/relationships/oleObject" Target="../embeddings/oleObject49.bin"/><Relationship Id="rId4" Type="http://schemas.openxmlformats.org/officeDocument/2006/relationships/oleObject" Target="../embeddings/oleObject46.bin"/><Relationship Id="rId9" Type="http://schemas.openxmlformats.org/officeDocument/2006/relationships/image" Target="../media/image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13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.wmf"/><Relationship Id="rId12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2.bin"/><Relationship Id="rId11" Type="http://schemas.openxmlformats.org/officeDocument/2006/relationships/image" Target="../media/image4.wmf"/><Relationship Id="rId5" Type="http://schemas.openxmlformats.org/officeDocument/2006/relationships/image" Target="../media/image1.wmf"/><Relationship Id="rId10" Type="http://schemas.openxmlformats.org/officeDocument/2006/relationships/oleObject" Target="../embeddings/oleObject54.bin"/><Relationship Id="rId4" Type="http://schemas.openxmlformats.org/officeDocument/2006/relationships/oleObject" Target="../embeddings/oleObject51.bin"/><Relationship Id="rId9" Type="http://schemas.openxmlformats.org/officeDocument/2006/relationships/image" Target="../media/image3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13" Type="http://schemas.openxmlformats.org/officeDocument/2006/relationships/image" Target="../media/image5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.wmf"/><Relationship Id="rId12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7.bin"/><Relationship Id="rId11" Type="http://schemas.openxmlformats.org/officeDocument/2006/relationships/image" Target="../media/image4.wmf"/><Relationship Id="rId5" Type="http://schemas.openxmlformats.org/officeDocument/2006/relationships/image" Target="../media/image1.wmf"/><Relationship Id="rId10" Type="http://schemas.openxmlformats.org/officeDocument/2006/relationships/oleObject" Target="../embeddings/oleObject59.bin"/><Relationship Id="rId4" Type="http://schemas.openxmlformats.org/officeDocument/2006/relationships/oleObject" Target="../embeddings/oleObject56.bin"/><Relationship Id="rId9" Type="http://schemas.openxmlformats.org/officeDocument/2006/relationships/image" Target="../media/image3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13" Type="http://schemas.openxmlformats.org/officeDocument/2006/relationships/image" Target="../media/image5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.wmf"/><Relationship Id="rId12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62.bin"/><Relationship Id="rId11" Type="http://schemas.openxmlformats.org/officeDocument/2006/relationships/image" Target="../media/image4.wmf"/><Relationship Id="rId5" Type="http://schemas.openxmlformats.org/officeDocument/2006/relationships/image" Target="../media/image1.wmf"/><Relationship Id="rId10" Type="http://schemas.openxmlformats.org/officeDocument/2006/relationships/oleObject" Target="../embeddings/oleObject64.bin"/><Relationship Id="rId4" Type="http://schemas.openxmlformats.org/officeDocument/2006/relationships/oleObject" Target="../embeddings/oleObject61.bin"/><Relationship Id="rId9" Type="http://schemas.openxmlformats.org/officeDocument/2006/relationships/image" Target="../media/image3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70.bin"/><Relationship Id="rId5" Type="http://schemas.openxmlformats.org/officeDocument/2006/relationships/oleObject" Target="../embeddings/oleObject67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69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13" Type="http://schemas.openxmlformats.org/officeDocument/2006/relationships/image" Target="../media/image5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.wmf"/><Relationship Id="rId12" Type="http://schemas.openxmlformats.org/officeDocument/2006/relationships/oleObject" Target="../embeddings/oleObject7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72.bin"/><Relationship Id="rId11" Type="http://schemas.openxmlformats.org/officeDocument/2006/relationships/image" Target="../media/image4.wmf"/><Relationship Id="rId5" Type="http://schemas.openxmlformats.org/officeDocument/2006/relationships/image" Target="../media/image1.wmf"/><Relationship Id="rId10" Type="http://schemas.openxmlformats.org/officeDocument/2006/relationships/oleObject" Target="../embeddings/oleObject74.bin"/><Relationship Id="rId4" Type="http://schemas.openxmlformats.org/officeDocument/2006/relationships/oleObject" Target="../embeddings/oleObject71.bin"/><Relationship Id="rId9" Type="http://schemas.openxmlformats.org/officeDocument/2006/relationships/image" Target="../media/image3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image" Target="../media/image7.jpeg"/><Relationship Id="rId3" Type="http://schemas.openxmlformats.org/officeDocument/2006/relationships/oleObject" Target="../embeddings/oleObject76.bin"/><Relationship Id="rId7" Type="http://schemas.openxmlformats.org/officeDocument/2006/relationships/oleObject" Target="../embeddings/oleObject78.bin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80.bin"/><Relationship Id="rId5" Type="http://schemas.openxmlformats.org/officeDocument/2006/relationships/oleObject" Target="../embeddings/oleObject77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79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.bin"/><Relationship Id="rId13" Type="http://schemas.openxmlformats.org/officeDocument/2006/relationships/image" Target="../media/image5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.wmf"/><Relationship Id="rId12" Type="http://schemas.openxmlformats.org/officeDocument/2006/relationships/oleObject" Target="../embeddings/oleObject8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82.bin"/><Relationship Id="rId11" Type="http://schemas.openxmlformats.org/officeDocument/2006/relationships/image" Target="../media/image4.wmf"/><Relationship Id="rId5" Type="http://schemas.openxmlformats.org/officeDocument/2006/relationships/image" Target="../media/image1.wmf"/><Relationship Id="rId10" Type="http://schemas.openxmlformats.org/officeDocument/2006/relationships/oleObject" Target="../embeddings/oleObject84.bin"/><Relationship Id="rId4" Type="http://schemas.openxmlformats.org/officeDocument/2006/relationships/oleObject" Target="../embeddings/oleObject81.bin"/><Relationship Id="rId9" Type="http://schemas.openxmlformats.org/officeDocument/2006/relationships/image" Target="../media/image3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8.bin"/><Relationship Id="rId13" Type="http://schemas.openxmlformats.org/officeDocument/2006/relationships/image" Target="../media/image5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.wmf"/><Relationship Id="rId12" Type="http://schemas.openxmlformats.org/officeDocument/2006/relationships/oleObject" Target="../embeddings/oleObject9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87.bin"/><Relationship Id="rId11" Type="http://schemas.openxmlformats.org/officeDocument/2006/relationships/image" Target="../media/image4.wmf"/><Relationship Id="rId5" Type="http://schemas.openxmlformats.org/officeDocument/2006/relationships/image" Target="../media/image1.wmf"/><Relationship Id="rId10" Type="http://schemas.openxmlformats.org/officeDocument/2006/relationships/oleObject" Target="../embeddings/oleObject89.bin"/><Relationship Id="rId4" Type="http://schemas.openxmlformats.org/officeDocument/2006/relationships/oleObject" Target="../embeddings/oleObject86.bin"/><Relationship Id="rId9" Type="http://schemas.openxmlformats.org/officeDocument/2006/relationships/image" Target="../media/image3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91.bin"/><Relationship Id="rId7" Type="http://schemas.openxmlformats.org/officeDocument/2006/relationships/oleObject" Target="../embeddings/oleObject9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92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94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9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95.bin"/><Relationship Id="rId7" Type="http://schemas.openxmlformats.org/officeDocument/2006/relationships/oleObject" Target="../embeddings/oleObject9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96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98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1.bin"/><Relationship Id="rId13" Type="http://schemas.openxmlformats.org/officeDocument/2006/relationships/image" Target="../media/image5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.wmf"/><Relationship Id="rId12" Type="http://schemas.openxmlformats.org/officeDocument/2006/relationships/oleObject" Target="../embeddings/oleObject10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00.bin"/><Relationship Id="rId11" Type="http://schemas.openxmlformats.org/officeDocument/2006/relationships/image" Target="../media/image4.wmf"/><Relationship Id="rId5" Type="http://schemas.openxmlformats.org/officeDocument/2006/relationships/image" Target="../media/image1.wmf"/><Relationship Id="rId10" Type="http://schemas.openxmlformats.org/officeDocument/2006/relationships/oleObject" Target="../embeddings/oleObject102.bin"/><Relationship Id="rId4" Type="http://schemas.openxmlformats.org/officeDocument/2006/relationships/oleObject" Target="../embeddings/oleObject99.bin"/><Relationship Id="rId9" Type="http://schemas.openxmlformats.org/officeDocument/2006/relationships/image" Target="../media/image3.wmf"/><Relationship Id="rId1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6.bin"/><Relationship Id="rId13" Type="http://schemas.openxmlformats.org/officeDocument/2006/relationships/image" Target="../media/image5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.wmf"/><Relationship Id="rId12" Type="http://schemas.openxmlformats.org/officeDocument/2006/relationships/oleObject" Target="../embeddings/oleObject10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05.bin"/><Relationship Id="rId11" Type="http://schemas.openxmlformats.org/officeDocument/2006/relationships/image" Target="../media/image4.wmf"/><Relationship Id="rId5" Type="http://schemas.openxmlformats.org/officeDocument/2006/relationships/image" Target="../media/image1.wmf"/><Relationship Id="rId10" Type="http://schemas.openxmlformats.org/officeDocument/2006/relationships/oleObject" Target="../embeddings/oleObject107.bin"/><Relationship Id="rId4" Type="http://schemas.openxmlformats.org/officeDocument/2006/relationships/oleObject" Target="../embeddings/oleObject104.bin"/><Relationship Id="rId9" Type="http://schemas.openxmlformats.org/officeDocument/2006/relationships/image" Target="../media/image3.wmf"/><Relationship Id="rId1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09.bin"/><Relationship Id="rId7" Type="http://schemas.openxmlformats.org/officeDocument/2006/relationships/oleObject" Target="../embeddings/oleObject111.bin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113.bin"/><Relationship Id="rId5" Type="http://schemas.openxmlformats.org/officeDocument/2006/relationships/oleObject" Target="../embeddings/oleObject110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112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14.bin"/><Relationship Id="rId7" Type="http://schemas.openxmlformats.org/officeDocument/2006/relationships/oleObject" Target="../embeddings/oleObject116.bin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118.bin"/><Relationship Id="rId5" Type="http://schemas.openxmlformats.org/officeDocument/2006/relationships/oleObject" Target="../embeddings/oleObject115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117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1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19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wmf"/><Relationship Id="rId12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4.wmf"/><Relationship Id="rId5" Type="http://schemas.openxmlformats.org/officeDocument/2006/relationships/image" Target="../media/image1.wmf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5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.wmf"/><Relationship Id="rId12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4.wmf"/><Relationship Id="rId5" Type="http://schemas.openxmlformats.org/officeDocument/2006/relationships/image" Target="../media/image1.w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3.wmf"/><Relationship Id="rId1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3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39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7286625" y="5867400"/>
          <a:ext cx="1857375" cy="128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CorelDRAW" r:id="rId4" imgW="1857600" imgH="127800" progId="">
                  <p:embed/>
                </p:oleObj>
              </mc:Choice>
              <mc:Fallback>
                <p:oleObj name="CorelDRAW" r:id="rId4" imgW="1857600" imgH="12780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6625" y="5867400"/>
                        <a:ext cx="1857375" cy="128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Text Box 15"/>
          <p:cNvSpPr txBox="1">
            <a:spLocks noChangeArrowheads="1"/>
          </p:cNvSpPr>
          <p:nvPr/>
        </p:nvSpPr>
        <p:spPr bwMode="auto">
          <a:xfrm>
            <a:off x="395288" y="4292600"/>
            <a:ext cx="83677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400" i="1" dirty="0" smtClean="0">
                <a:latin typeface="Arial" charset="0"/>
                <a:cs typeface="Arial" charset="0"/>
              </a:rPr>
              <a:t>RNDr. Josef Glos</a:t>
            </a:r>
            <a:endParaRPr lang="cs-CZ" sz="1400" i="1" dirty="0">
              <a:latin typeface="Arial" charset="0"/>
              <a:cs typeface="Arial" charset="0"/>
            </a:endParaRPr>
          </a:p>
          <a:p>
            <a:pPr algn="ctr"/>
            <a:r>
              <a:rPr lang="cs-CZ" sz="1400" i="1" dirty="0">
                <a:latin typeface="Arial" charset="0"/>
                <a:cs typeface="Arial" charset="0"/>
              </a:rPr>
              <a:t>AGERIS s. r. o.</a:t>
            </a:r>
          </a:p>
          <a:p>
            <a:pPr algn="ctr"/>
            <a:r>
              <a:rPr lang="cs-CZ" sz="1400" i="1" dirty="0">
                <a:latin typeface="Arial" charset="0"/>
                <a:cs typeface="Arial" charset="0"/>
              </a:rPr>
              <a:t>Jeřábkova 5, 602 00 Brno</a:t>
            </a:r>
          </a:p>
          <a:p>
            <a:pPr algn="ctr"/>
            <a:r>
              <a:rPr lang="cs-CZ" sz="1400" i="1" dirty="0">
                <a:latin typeface="Arial" charset="0"/>
                <a:cs typeface="Arial" charset="0"/>
              </a:rPr>
              <a:t> </a:t>
            </a:r>
            <a:r>
              <a:rPr lang="cs-CZ" sz="1400" i="1" dirty="0" smtClean="0">
                <a:latin typeface="Arial" charset="0"/>
                <a:cs typeface="Arial" charset="0"/>
              </a:rPr>
              <a:t>E-mail: </a:t>
            </a:r>
            <a:r>
              <a:rPr lang="cs-CZ" sz="1400" i="1" dirty="0" err="1" smtClean="0">
                <a:latin typeface="Arial" charset="0"/>
                <a:cs typeface="Arial" charset="0"/>
              </a:rPr>
              <a:t>josef.glos</a:t>
            </a:r>
            <a:r>
              <a:rPr lang="cs-CZ" sz="1400" i="1" dirty="0" smtClean="0">
                <a:latin typeface="Arial" charset="0"/>
                <a:cs typeface="Arial" charset="0"/>
              </a:rPr>
              <a:t>@</a:t>
            </a:r>
            <a:r>
              <a:rPr lang="cs-CZ" sz="1400" i="1" dirty="0" err="1" smtClean="0">
                <a:latin typeface="Arial" charset="0"/>
                <a:cs typeface="Arial" charset="0"/>
              </a:rPr>
              <a:t>ageris.cz</a:t>
            </a:r>
            <a:endParaRPr lang="cs-CZ" sz="1400" i="1" dirty="0">
              <a:latin typeface="Arial" charset="0"/>
              <a:cs typeface="Arial" charset="0"/>
            </a:endParaRPr>
          </a:p>
        </p:txBody>
      </p:sp>
      <p:graphicFrame>
        <p:nvGraphicFramePr>
          <p:cNvPr id="2067" name="Object 19"/>
          <p:cNvGraphicFramePr>
            <a:graphicFrameLocks noChangeAspect="1"/>
          </p:cNvGraphicFramePr>
          <p:nvPr/>
        </p:nvGraphicFramePr>
        <p:xfrm>
          <a:off x="0" y="1268413"/>
          <a:ext cx="9144000" cy="12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CorelDRAW" r:id="rId6" imgW="7770960" imgH="127800" progId="">
                  <p:embed/>
                </p:oleObj>
              </mc:Choice>
              <mc:Fallback>
                <p:oleObj name="CorelDRAW" r:id="rId6" imgW="7770960" imgH="127800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68413"/>
                        <a:ext cx="9144000" cy="12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" name="Object 20"/>
          <p:cNvGraphicFramePr>
            <a:graphicFrameLocks noChangeAspect="1"/>
          </p:cNvGraphicFramePr>
          <p:nvPr/>
        </p:nvGraphicFramePr>
        <p:xfrm>
          <a:off x="439738" y="4419600"/>
          <a:ext cx="322262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CorelDRAW" r:id="rId8" imgW="361800" imgH="2113920" progId="">
                  <p:embed/>
                </p:oleObj>
              </mc:Choice>
              <mc:Fallback>
                <p:oleObj name="CorelDRAW" r:id="rId8" imgW="361800" imgH="2113920" progId="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8" y="4419600"/>
                        <a:ext cx="322262" cy="188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9" name="Object 21"/>
          <p:cNvGraphicFramePr>
            <a:graphicFrameLocks noChangeAspect="1"/>
          </p:cNvGraphicFramePr>
          <p:nvPr/>
        </p:nvGraphicFramePr>
        <p:xfrm>
          <a:off x="0" y="5749925"/>
          <a:ext cx="1828800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CorelDRAW" r:id="rId10" imgW="1938240" imgH="461160" progId="">
                  <p:embed/>
                </p:oleObj>
              </mc:Choice>
              <mc:Fallback>
                <p:oleObj name="CorelDRAW" r:id="rId10" imgW="1938240" imgH="461160" progId="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749925"/>
                        <a:ext cx="1828800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Obdélník 11"/>
          <p:cNvSpPr>
            <a:spLocks noChangeArrowheads="1"/>
          </p:cNvSpPr>
          <p:nvPr/>
        </p:nvSpPr>
        <p:spPr bwMode="auto">
          <a:xfrm>
            <a:off x="357188" y="1928813"/>
            <a:ext cx="84963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800" b="1" dirty="0" smtClean="0">
                <a:latin typeface="Arial Black" pitchFamily="34" charset="0"/>
                <a:cs typeface="Arial" pitchFamily="34" charset="0"/>
              </a:rPr>
              <a:t>Ochrana přírody a krajiny, </a:t>
            </a:r>
            <a:r>
              <a:rPr lang="cs-CZ" sz="2800" b="1" dirty="0" err="1" smtClean="0">
                <a:latin typeface="Arial Black" pitchFamily="34" charset="0"/>
                <a:cs typeface="Arial" pitchFamily="34" charset="0"/>
              </a:rPr>
              <a:t>krajinotvorná</a:t>
            </a:r>
            <a:r>
              <a:rPr lang="cs-CZ" sz="2800" b="1" dirty="0" smtClean="0">
                <a:latin typeface="Arial Black" pitchFamily="34" charset="0"/>
                <a:cs typeface="Arial" pitchFamily="34" charset="0"/>
              </a:rPr>
              <a:t> opatření v rámci pozemkových úprav</a:t>
            </a:r>
            <a:endParaRPr lang="cs-CZ" sz="28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033" name="Text Box 7"/>
          <p:cNvSpPr txBox="1">
            <a:spLocks noChangeArrowheads="1"/>
          </p:cNvSpPr>
          <p:nvPr/>
        </p:nvSpPr>
        <p:spPr bwMode="auto">
          <a:xfrm>
            <a:off x="107950" y="6453188"/>
            <a:ext cx="89281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200" b="1" dirty="0" smtClean="0">
                <a:latin typeface="Arial" pitchFamily="34" charset="0"/>
                <a:cs typeface="Arial" pitchFamily="34" charset="0"/>
              </a:rPr>
              <a:t>Celostátní síť pro venkov, listopad 2015</a:t>
            </a:r>
            <a:endParaRPr lang="cs-CZ" sz="3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72" name="Object 24"/>
          <p:cNvGraphicFramePr>
            <a:graphicFrameLocks noChangeAspect="1"/>
          </p:cNvGraphicFramePr>
          <p:nvPr/>
        </p:nvGraphicFramePr>
        <p:xfrm>
          <a:off x="214313" y="282575"/>
          <a:ext cx="1008062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CorelPhotoPaint.Image.9" r:id="rId12" imgW="3847619" imgH="1371429" progId="">
                  <p:embed/>
                </p:oleObj>
              </mc:Choice>
              <mc:Fallback>
                <p:oleObj name="CorelPhotoPaint.Image.9" r:id="rId12" imgW="3847619" imgH="1371429" progId="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282575"/>
                        <a:ext cx="1008062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Tm="1539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7286625" y="5867400"/>
          <a:ext cx="1857375" cy="128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5" name="CorelDRAW" r:id="rId4" imgW="1857600" imgH="127800" progId="">
                  <p:embed/>
                </p:oleObj>
              </mc:Choice>
              <mc:Fallback>
                <p:oleObj name="CorelDRAW" r:id="rId4" imgW="1857600" imgH="12780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6625" y="5867400"/>
                        <a:ext cx="1857375" cy="128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7" name="Object 19"/>
          <p:cNvGraphicFramePr>
            <a:graphicFrameLocks noChangeAspect="1"/>
          </p:cNvGraphicFramePr>
          <p:nvPr/>
        </p:nvGraphicFramePr>
        <p:xfrm>
          <a:off x="0" y="1268413"/>
          <a:ext cx="9144000" cy="12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6" name="CorelDRAW" r:id="rId6" imgW="7770960" imgH="127800" progId="">
                  <p:embed/>
                </p:oleObj>
              </mc:Choice>
              <mc:Fallback>
                <p:oleObj name="CorelDRAW" r:id="rId6" imgW="7770960" imgH="127800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68413"/>
                        <a:ext cx="9144000" cy="12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" name="Object 20"/>
          <p:cNvGraphicFramePr>
            <a:graphicFrameLocks noChangeAspect="1"/>
          </p:cNvGraphicFramePr>
          <p:nvPr/>
        </p:nvGraphicFramePr>
        <p:xfrm>
          <a:off x="439738" y="4419600"/>
          <a:ext cx="322262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7" name="CorelDRAW" r:id="rId8" imgW="361800" imgH="2113920" progId="">
                  <p:embed/>
                </p:oleObj>
              </mc:Choice>
              <mc:Fallback>
                <p:oleObj name="CorelDRAW" r:id="rId8" imgW="361800" imgH="2113920" progId="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8" y="4419600"/>
                        <a:ext cx="322262" cy="188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9" name="Object 21"/>
          <p:cNvGraphicFramePr>
            <a:graphicFrameLocks noChangeAspect="1"/>
          </p:cNvGraphicFramePr>
          <p:nvPr/>
        </p:nvGraphicFramePr>
        <p:xfrm>
          <a:off x="0" y="5749925"/>
          <a:ext cx="1828800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8" name="CorelDRAW" r:id="rId10" imgW="1938240" imgH="461160" progId="">
                  <p:embed/>
                </p:oleObj>
              </mc:Choice>
              <mc:Fallback>
                <p:oleObj name="CorelDRAW" r:id="rId10" imgW="1938240" imgH="461160" progId="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749925"/>
                        <a:ext cx="1828800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Text Box 7"/>
          <p:cNvSpPr txBox="1">
            <a:spLocks noChangeArrowheads="1"/>
          </p:cNvSpPr>
          <p:nvPr/>
        </p:nvSpPr>
        <p:spPr bwMode="auto">
          <a:xfrm>
            <a:off x="107950" y="6453188"/>
            <a:ext cx="89281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200" b="1" dirty="0" smtClean="0">
                <a:latin typeface="Arial" pitchFamily="34" charset="0"/>
                <a:cs typeface="Arial" pitchFamily="34" charset="0"/>
              </a:rPr>
              <a:t>Celostátní síť pro venkov, listopad 2015</a:t>
            </a:r>
            <a:endParaRPr lang="cs-CZ" sz="3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72" name="Object 24"/>
          <p:cNvGraphicFramePr>
            <a:graphicFrameLocks noChangeAspect="1"/>
          </p:cNvGraphicFramePr>
          <p:nvPr/>
        </p:nvGraphicFramePr>
        <p:xfrm>
          <a:off x="214313" y="282575"/>
          <a:ext cx="1008062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9" name="CorelPhotoPaint.Image.9" r:id="rId12" imgW="3847619" imgH="1371429" progId="">
                  <p:embed/>
                </p:oleObj>
              </mc:Choice>
              <mc:Fallback>
                <p:oleObj name="CorelPhotoPaint.Image.9" r:id="rId12" imgW="3847619" imgH="1371429" progId="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282575"/>
                        <a:ext cx="1008062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500034" y="1857364"/>
            <a:ext cx="8286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cs-CZ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Dokumentace pozemkových úprav jsou v současnosti nejběžnějším a nejefektivnějším nástrojem </a:t>
            </a:r>
            <a:r>
              <a:rPr lang="cs-CZ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pro jednoznačné vymezení </a:t>
            </a:r>
            <a:r>
              <a:rPr lang="cs-CZ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skladebných částí ÚSES v zemědělské krajině. </a:t>
            </a: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500034" y="2571744"/>
            <a:ext cx="8286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/>
            <a:r>
              <a:rPr lang="cs-CZ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Vymezení skladebných částí ÚSES v území řešeném pozemkovou úpravou se provádí v rámci </a:t>
            </a:r>
            <a:r>
              <a:rPr lang="cs-CZ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plánu společných zařízení</a:t>
            </a:r>
            <a:r>
              <a:rPr lang="cs-CZ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500034" y="3500438"/>
            <a:ext cx="83582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Vymezení jednotlivých skladebných částí ÚSES v plánu společných zařízení se následně v různé míře promítá i do jejich </a:t>
            </a:r>
            <a:r>
              <a:rPr lang="cs-CZ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parcelního vymezení v rámci nového uspořádání pozemků </a:t>
            </a:r>
            <a:r>
              <a:rPr lang="cs-CZ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a z něho vycházející nové katastrální mapy. </a:t>
            </a: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250825" y="836613"/>
            <a:ext cx="8713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 dirty="0" smtClean="0">
                <a:latin typeface="Arial" charset="0"/>
                <a:cs typeface="Arial" charset="0"/>
              </a:rPr>
              <a:t>ÚSES v </a:t>
            </a:r>
            <a:r>
              <a:rPr lang="cs-CZ" b="1" dirty="0" err="1" smtClean="0">
                <a:latin typeface="Arial" charset="0"/>
                <a:cs typeface="Arial" charset="0"/>
              </a:rPr>
              <a:t>KoPÚ</a:t>
            </a:r>
            <a:endParaRPr lang="cs-CZ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advTm="1539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7286625" y="5867400"/>
          <a:ext cx="1857375" cy="128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5" name="CorelDRAW" r:id="rId4" imgW="1857600" imgH="127800" progId="">
                  <p:embed/>
                </p:oleObj>
              </mc:Choice>
              <mc:Fallback>
                <p:oleObj name="CorelDRAW" r:id="rId4" imgW="1857600" imgH="12780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6625" y="5867400"/>
                        <a:ext cx="1857375" cy="128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7" name="Object 19"/>
          <p:cNvGraphicFramePr>
            <a:graphicFrameLocks noChangeAspect="1"/>
          </p:cNvGraphicFramePr>
          <p:nvPr/>
        </p:nvGraphicFramePr>
        <p:xfrm>
          <a:off x="0" y="1268413"/>
          <a:ext cx="9144000" cy="12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6" name="CorelDRAW" r:id="rId6" imgW="7770960" imgH="127800" progId="">
                  <p:embed/>
                </p:oleObj>
              </mc:Choice>
              <mc:Fallback>
                <p:oleObj name="CorelDRAW" r:id="rId6" imgW="7770960" imgH="127800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68413"/>
                        <a:ext cx="9144000" cy="12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" name="Object 20"/>
          <p:cNvGraphicFramePr>
            <a:graphicFrameLocks noChangeAspect="1"/>
          </p:cNvGraphicFramePr>
          <p:nvPr/>
        </p:nvGraphicFramePr>
        <p:xfrm>
          <a:off x="439738" y="4419600"/>
          <a:ext cx="322262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7" name="CorelDRAW" r:id="rId8" imgW="361800" imgH="2113920" progId="">
                  <p:embed/>
                </p:oleObj>
              </mc:Choice>
              <mc:Fallback>
                <p:oleObj name="CorelDRAW" r:id="rId8" imgW="361800" imgH="2113920" progId="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8" y="4419600"/>
                        <a:ext cx="322262" cy="188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9" name="Object 21"/>
          <p:cNvGraphicFramePr>
            <a:graphicFrameLocks noChangeAspect="1"/>
          </p:cNvGraphicFramePr>
          <p:nvPr/>
        </p:nvGraphicFramePr>
        <p:xfrm>
          <a:off x="0" y="5749925"/>
          <a:ext cx="1828800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8" name="CorelDRAW" r:id="rId10" imgW="1938240" imgH="461160" progId="">
                  <p:embed/>
                </p:oleObj>
              </mc:Choice>
              <mc:Fallback>
                <p:oleObj name="CorelDRAW" r:id="rId10" imgW="1938240" imgH="461160" progId="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749925"/>
                        <a:ext cx="1828800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Text Box 7"/>
          <p:cNvSpPr txBox="1">
            <a:spLocks noChangeArrowheads="1"/>
          </p:cNvSpPr>
          <p:nvPr/>
        </p:nvSpPr>
        <p:spPr bwMode="auto">
          <a:xfrm>
            <a:off x="107950" y="6453188"/>
            <a:ext cx="89281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200" b="1" dirty="0" smtClean="0">
                <a:latin typeface="Arial" pitchFamily="34" charset="0"/>
                <a:cs typeface="Arial" pitchFamily="34" charset="0"/>
              </a:rPr>
              <a:t>Celostátní síť pro venkov, listopad 2015</a:t>
            </a:r>
            <a:endParaRPr lang="cs-CZ" sz="3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72" name="Object 24"/>
          <p:cNvGraphicFramePr>
            <a:graphicFrameLocks noChangeAspect="1"/>
          </p:cNvGraphicFramePr>
          <p:nvPr/>
        </p:nvGraphicFramePr>
        <p:xfrm>
          <a:off x="214313" y="282575"/>
          <a:ext cx="1008062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9" name="CorelPhotoPaint.Image.9" r:id="rId12" imgW="3847619" imgH="1371429" progId="">
                  <p:embed/>
                </p:oleObj>
              </mc:Choice>
              <mc:Fallback>
                <p:oleObj name="CorelPhotoPaint.Image.9" r:id="rId12" imgW="3847619" imgH="1371429" progId="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282575"/>
                        <a:ext cx="1008062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428596" y="1714488"/>
            <a:ext cx="87154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Rozbor současného stavu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0" y="2143116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Rozbor současného stavu slouží z pohledu ÚSES zejména k popisu a rozboru aktuálního stavu jeho vymezení</a:t>
            </a: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500034" y="2571744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Základem je řešení ÚSES v aktuálně platné územně plánovací dokumentaci, tj. v </a:t>
            </a:r>
            <a:r>
              <a:rPr lang="cs-CZ" sz="1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krajských zásadách územního rozvoje </a:t>
            </a:r>
            <a:r>
              <a:rPr lang="cs-CZ" sz="1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a </a:t>
            </a:r>
            <a:r>
              <a:rPr lang="cs-CZ" sz="1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v územně plánovací dokumentaci příslušné obce</a:t>
            </a:r>
            <a:r>
              <a:rPr lang="cs-CZ" sz="1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</a:p>
          <a:p>
            <a:r>
              <a:rPr lang="cs-CZ" sz="1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Důležitým podkladem jsou rovněž </a:t>
            </a:r>
            <a:r>
              <a:rPr lang="cs-CZ" sz="1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územně analytické podklady (ÚAP). </a:t>
            </a:r>
            <a:endParaRPr lang="cs-CZ" sz="1200" b="1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73737" name="Rectangle 9"/>
          <p:cNvSpPr>
            <a:spLocks noChangeArrowheads="1"/>
          </p:cNvSpPr>
          <p:nvPr/>
        </p:nvSpPr>
        <p:spPr bwMode="auto">
          <a:xfrm>
            <a:off x="571472" y="3357562"/>
            <a:ext cx="75009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/>
            <a:r>
              <a:rPr lang="cs-CZ" sz="1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Výsledkem rozboru současného stavu je stanovení hlavních zásad (problémů, úkolů) pro zapracování řešení ÚSES do </a:t>
            </a:r>
            <a:r>
              <a:rPr lang="cs-CZ" sz="1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plánu společných zařízen</a:t>
            </a:r>
            <a:r>
              <a:rPr lang="cs-CZ" sz="1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í tak, aby plán společných zařízení a celá pozemková úprava obsahovaly skutečně funkční řešení ÚSES.</a:t>
            </a: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250825" y="836613"/>
            <a:ext cx="8713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 dirty="0" smtClean="0">
                <a:latin typeface="Arial" charset="0"/>
                <a:cs typeface="Arial" charset="0"/>
              </a:rPr>
              <a:t>ÚSES v </a:t>
            </a:r>
            <a:r>
              <a:rPr lang="cs-CZ" b="1" dirty="0" err="1" smtClean="0">
                <a:latin typeface="Arial" charset="0"/>
                <a:cs typeface="Arial" charset="0"/>
              </a:rPr>
              <a:t>KoPÚ</a:t>
            </a:r>
            <a:endParaRPr lang="cs-CZ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advTm="1539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7286625" y="5867400"/>
          <a:ext cx="1857375" cy="128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9" name="CorelDRAW" r:id="rId4" imgW="1857600" imgH="127800" progId="">
                  <p:embed/>
                </p:oleObj>
              </mc:Choice>
              <mc:Fallback>
                <p:oleObj name="CorelDRAW" r:id="rId4" imgW="1857600" imgH="12780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6625" y="5867400"/>
                        <a:ext cx="1857375" cy="128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7" name="Object 19"/>
          <p:cNvGraphicFramePr>
            <a:graphicFrameLocks noChangeAspect="1"/>
          </p:cNvGraphicFramePr>
          <p:nvPr/>
        </p:nvGraphicFramePr>
        <p:xfrm>
          <a:off x="0" y="1268413"/>
          <a:ext cx="9144000" cy="12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0" name="CorelDRAW" r:id="rId6" imgW="7770960" imgH="127800" progId="">
                  <p:embed/>
                </p:oleObj>
              </mc:Choice>
              <mc:Fallback>
                <p:oleObj name="CorelDRAW" r:id="rId6" imgW="7770960" imgH="127800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68413"/>
                        <a:ext cx="9144000" cy="12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" name="Object 20"/>
          <p:cNvGraphicFramePr>
            <a:graphicFrameLocks noChangeAspect="1"/>
          </p:cNvGraphicFramePr>
          <p:nvPr/>
        </p:nvGraphicFramePr>
        <p:xfrm>
          <a:off x="439738" y="4419600"/>
          <a:ext cx="322262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1" name="CorelDRAW" r:id="rId8" imgW="361800" imgH="2113920" progId="">
                  <p:embed/>
                </p:oleObj>
              </mc:Choice>
              <mc:Fallback>
                <p:oleObj name="CorelDRAW" r:id="rId8" imgW="361800" imgH="2113920" progId="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8" y="4419600"/>
                        <a:ext cx="322262" cy="188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9" name="Object 21"/>
          <p:cNvGraphicFramePr>
            <a:graphicFrameLocks noChangeAspect="1"/>
          </p:cNvGraphicFramePr>
          <p:nvPr/>
        </p:nvGraphicFramePr>
        <p:xfrm>
          <a:off x="0" y="5749925"/>
          <a:ext cx="1828800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2" name="CorelDRAW" r:id="rId10" imgW="1938240" imgH="461160" progId="">
                  <p:embed/>
                </p:oleObj>
              </mc:Choice>
              <mc:Fallback>
                <p:oleObj name="CorelDRAW" r:id="rId10" imgW="1938240" imgH="461160" progId="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749925"/>
                        <a:ext cx="1828800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Text Box 7"/>
          <p:cNvSpPr txBox="1">
            <a:spLocks noChangeArrowheads="1"/>
          </p:cNvSpPr>
          <p:nvPr/>
        </p:nvSpPr>
        <p:spPr bwMode="auto">
          <a:xfrm>
            <a:off x="107950" y="6453188"/>
            <a:ext cx="89281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200" b="1" dirty="0" smtClean="0">
                <a:latin typeface="Arial" pitchFamily="34" charset="0"/>
                <a:cs typeface="Arial" pitchFamily="34" charset="0"/>
              </a:rPr>
              <a:t>Celostátní síť pro venkov, listopad 2015</a:t>
            </a:r>
            <a:endParaRPr lang="cs-CZ" sz="3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72" name="Object 24"/>
          <p:cNvGraphicFramePr>
            <a:graphicFrameLocks noChangeAspect="1"/>
          </p:cNvGraphicFramePr>
          <p:nvPr/>
        </p:nvGraphicFramePr>
        <p:xfrm>
          <a:off x="214313" y="282575"/>
          <a:ext cx="1008062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3" name="CorelPhotoPaint.Image.9" r:id="rId12" imgW="3847619" imgH="1371429" progId="">
                  <p:embed/>
                </p:oleObj>
              </mc:Choice>
              <mc:Fallback>
                <p:oleObj name="CorelPhotoPaint.Image.9" r:id="rId12" imgW="3847619" imgH="1371429" progId="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282575"/>
                        <a:ext cx="1008062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bdélník 8"/>
          <p:cNvSpPr/>
          <p:nvPr/>
        </p:nvSpPr>
        <p:spPr>
          <a:xfrm>
            <a:off x="428596" y="1643050"/>
            <a:ext cx="4056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b="1" dirty="0" smtClean="0">
                <a:latin typeface="Arial" pitchFamily="34" charset="0"/>
                <a:cs typeface="Arial" pitchFamily="34" charset="0"/>
              </a:rPr>
              <a:t>Plán společných zařízení</a:t>
            </a:r>
            <a:endParaRPr lang="cs-CZ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285720" y="2643182"/>
            <a:ext cx="77867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Opatření ke zvýšení ekologické stability (tj. v dikci zákona o pozemkových úpravách "</a:t>
            </a: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místní územní systémy ekologické stability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").</a:t>
            </a: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250825" y="836613"/>
            <a:ext cx="8713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 dirty="0" smtClean="0">
                <a:latin typeface="Arial" charset="0"/>
                <a:cs typeface="Arial" charset="0"/>
              </a:rPr>
              <a:t>ÚSES v </a:t>
            </a:r>
            <a:r>
              <a:rPr lang="cs-CZ" b="1" dirty="0" err="1" smtClean="0">
                <a:latin typeface="Arial" charset="0"/>
                <a:cs typeface="Arial" charset="0"/>
              </a:rPr>
              <a:t>KoPÚ</a:t>
            </a:r>
            <a:endParaRPr lang="cs-CZ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advTm="1539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7286625" y="5867400"/>
          <a:ext cx="1857375" cy="128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3" name="CorelDRAW" r:id="rId4" imgW="1857600" imgH="127800" progId="">
                  <p:embed/>
                </p:oleObj>
              </mc:Choice>
              <mc:Fallback>
                <p:oleObj name="CorelDRAW" r:id="rId4" imgW="1857600" imgH="12780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6625" y="5867400"/>
                        <a:ext cx="1857375" cy="128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7" name="Object 19"/>
          <p:cNvGraphicFramePr>
            <a:graphicFrameLocks noChangeAspect="1"/>
          </p:cNvGraphicFramePr>
          <p:nvPr/>
        </p:nvGraphicFramePr>
        <p:xfrm>
          <a:off x="0" y="1268413"/>
          <a:ext cx="9144000" cy="12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4" name="CorelDRAW" r:id="rId6" imgW="7770960" imgH="127800" progId="">
                  <p:embed/>
                </p:oleObj>
              </mc:Choice>
              <mc:Fallback>
                <p:oleObj name="CorelDRAW" r:id="rId6" imgW="7770960" imgH="127800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68413"/>
                        <a:ext cx="9144000" cy="12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" name="Object 20"/>
          <p:cNvGraphicFramePr>
            <a:graphicFrameLocks noChangeAspect="1"/>
          </p:cNvGraphicFramePr>
          <p:nvPr/>
        </p:nvGraphicFramePr>
        <p:xfrm>
          <a:off x="439738" y="4419600"/>
          <a:ext cx="322262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5" name="CorelDRAW" r:id="rId8" imgW="361800" imgH="2113920" progId="">
                  <p:embed/>
                </p:oleObj>
              </mc:Choice>
              <mc:Fallback>
                <p:oleObj name="CorelDRAW" r:id="rId8" imgW="361800" imgH="2113920" progId="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8" y="4419600"/>
                        <a:ext cx="322262" cy="188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9" name="Object 21"/>
          <p:cNvGraphicFramePr>
            <a:graphicFrameLocks noChangeAspect="1"/>
          </p:cNvGraphicFramePr>
          <p:nvPr/>
        </p:nvGraphicFramePr>
        <p:xfrm>
          <a:off x="0" y="5749925"/>
          <a:ext cx="1828800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6" name="CorelDRAW" r:id="rId10" imgW="1938240" imgH="461160" progId="">
                  <p:embed/>
                </p:oleObj>
              </mc:Choice>
              <mc:Fallback>
                <p:oleObj name="CorelDRAW" r:id="rId10" imgW="1938240" imgH="461160" progId="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749925"/>
                        <a:ext cx="1828800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Text Box 7"/>
          <p:cNvSpPr txBox="1">
            <a:spLocks noChangeArrowheads="1"/>
          </p:cNvSpPr>
          <p:nvPr/>
        </p:nvSpPr>
        <p:spPr bwMode="auto">
          <a:xfrm>
            <a:off x="107950" y="6453188"/>
            <a:ext cx="89281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200" b="1" dirty="0" smtClean="0">
                <a:latin typeface="Arial" pitchFamily="34" charset="0"/>
                <a:cs typeface="Arial" pitchFamily="34" charset="0"/>
              </a:rPr>
              <a:t>Celostátní síť pro venkov, listopad 2015</a:t>
            </a:r>
            <a:endParaRPr lang="cs-CZ" sz="3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72" name="Object 24"/>
          <p:cNvGraphicFramePr>
            <a:graphicFrameLocks noChangeAspect="1"/>
          </p:cNvGraphicFramePr>
          <p:nvPr/>
        </p:nvGraphicFramePr>
        <p:xfrm>
          <a:off x="214313" y="282575"/>
          <a:ext cx="1008062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7" name="CorelPhotoPaint.Image.9" r:id="rId12" imgW="3847619" imgH="1371429" progId="">
                  <p:embed/>
                </p:oleObj>
              </mc:Choice>
              <mc:Fallback>
                <p:oleObj name="CorelPhotoPaint.Image.9" r:id="rId12" imgW="3847619" imgH="1371429" progId="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282575"/>
                        <a:ext cx="1008062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bdélník 7"/>
          <p:cNvSpPr/>
          <p:nvPr/>
        </p:nvSpPr>
        <p:spPr>
          <a:xfrm>
            <a:off x="571472" y="1714488"/>
            <a:ext cx="6072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b="1" dirty="0" smtClean="0">
                <a:latin typeface="Arial" pitchFamily="34" charset="0"/>
                <a:cs typeface="Arial" pitchFamily="34" charset="0"/>
              </a:rPr>
              <a:t>Návrh nového uspořádání pozemků</a:t>
            </a:r>
            <a:endParaRPr lang="cs-CZ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357158" y="2428868"/>
            <a:ext cx="842968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Návrh nového uspořádání pozemků je závěrečnou fází zpracování návrhu komplexní pozemkové úpravy.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4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 rámci návrhu nového uspořádání pozemků jsou vymezovány nové pozemky, s předpokladem </a:t>
            </a: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vymezení pozemků i pro společná zařízení obsažená v plánu společných zařízení (schváleném zastupitelstvem příslušné obce).</a:t>
            </a: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250825" y="836613"/>
            <a:ext cx="8713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 dirty="0" smtClean="0">
                <a:latin typeface="Arial" charset="0"/>
                <a:cs typeface="Arial" charset="0"/>
              </a:rPr>
              <a:t>ÚSES v </a:t>
            </a:r>
            <a:r>
              <a:rPr lang="cs-CZ" b="1" dirty="0" err="1" smtClean="0">
                <a:latin typeface="Arial" charset="0"/>
                <a:cs typeface="Arial" charset="0"/>
              </a:rPr>
              <a:t>KoPÚ</a:t>
            </a:r>
            <a:endParaRPr lang="cs-CZ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advTm="1539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7286625" y="5867400"/>
          <a:ext cx="1857375" cy="128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CorelDRAW" r:id="rId3" imgW="1857600" imgH="127800" progId="">
                  <p:embed/>
                </p:oleObj>
              </mc:Choice>
              <mc:Fallback>
                <p:oleObj name="CorelDRAW" r:id="rId3" imgW="1857600" imgH="12780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6625" y="5867400"/>
                        <a:ext cx="1857375" cy="128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7" name="Object 19"/>
          <p:cNvGraphicFramePr>
            <a:graphicFrameLocks noChangeAspect="1"/>
          </p:cNvGraphicFramePr>
          <p:nvPr/>
        </p:nvGraphicFramePr>
        <p:xfrm>
          <a:off x="0" y="1268413"/>
          <a:ext cx="9144000" cy="12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CorelDRAW" r:id="rId5" imgW="7770960" imgH="127800" progId="">
                  <p:embed/>
                </p:oleObj>
              </mc:Choice>
              <mc:Fallback>
                <p:oleObj name="CorelDRAW" r:id="rId5" imgW="7770960" imgH="127800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68413"/>
                        <a:ext cx="9144000" cy="12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" name="Object 20"/>
          <p:cNvGraphicFramePr>
            <a:graphicFrameLocks noChangeAspect="1"/>
          </p:cNvGraphicFramePr>
          <p:nvPr/>
        </p:nvGraphicFramePr>
        <p:xfrm>
          <a:off x="439738" y="4419600"/>
          <a:ext cx="322262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CorelDRAW" r:id="rId7" imgW="361800" imgH="2113920" progId="">
                  <p:embed/>
                </p:oleObj>
              </mc:Choice>
              <mc:Fallback>
                <p:oleObj name="CorelDRAW" r:id="rId7" imgW="361800" imgH="2113920" progId="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8" y="4419600"/>
                        <a:ext cx="322262" cy="188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9" name="Object 21"/>
          <p:cNvGraphicFramePr>
            <a:graphicFrameLocks noChangeAspect="1"/>
          </p:cNvGraphicFramePr>
          <p:nvPr/>
        </p:nvGraphicFramePr>
        <p:xfrm>
          <a:off x="0" y="5749925"/>
          <a:ext cx="1828800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CorelDRAW" r:id="rId9" imgW="1938240" imgH="461160" progId="">
                  <p:embed/>
                </p:oleObj>
              </mc:Choice>
              <mc:Fallback>
                <p:oleObj name="CorelDRAW" r:id="rId9" imgW="1938240" imgH="461160" progId="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749925"/>
                        <a:ext cx="1828800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Text Box 23"/>
          <p:cNvSpPr txBox="1">
            <a:spLocks noChangeArrowheads="1"/>
          </p:cNvSpPr>
          <p:nvPr/>
        </p:nvSpPr>
        <p:spPr bwMode="auto">
          <a:xfrm>
            <a:off x="250825" y="836613"/>
            <a:ext cx="8713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 dirty="0" smtClean="0">
                <a:latin typeface="Arial" charset="0"/>
                <a:cs typeface="Arial" charset="0"/>
              </a:rPr>
              <a:t>Územně plánovací dokumentace</a:t>
            </a:r>
            <a:endParaRPr lang="cs-CZ" dirty="0">
              <a:latin typeface="Arial" charset="0"/>
              <a:cs typeface="Arial" charset="0"/>
            </a:endParaRPr>
          </a:p>
        </p:txBody>
      </p:sp>
      <p:sp>
        <p:nvSpPr>
          <p:cNvPr id="2056" name="Text Box 15"/>
          <p:cNvSpPr txBox="1">
            <a:spLocks noChangeArrowheads="1"/>
          </p:cNvSpPr>
          <p:nvPr/>
        </p:nvSpPr>
        <p:spPr bwMode="auto">
          <a:xfrm>
            <a:off x="785786" y="1928802"/>
            <a:ext cx="7862887" cy="78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cs-CZ" sz="1600" dirty="0" smtClean="0">
                <a:latin typeface="Arial" charset="0"/>
                <a:cs typeface="Arial" charset="0"/>
              </a:rPr>
              <a:t> 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zásadní podklad pro návrhy pozemkových úprav (zejm. pro plány společných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zařízení 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- viz § 9 odst. 15 zákona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č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. 139/2002 Sb., v platném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znění)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72" name="Object 24"/>
          <p:cNvGraphicFramePr>
            <a:graphicFrameLocks noChangeAspect="1"/>
          </p:cNvGraphicFramePr>
          <p:nvPr/>
        </p:nvGraphicFramePr>
        <p:xfrm>
          <a:off x="214313" y="282575"/>
          <a:ext cx="1008062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CorelPhotoPaint.Image.9" r:id="rId11" imgW="3847619" imgH="1371429" progId="">
                  <p:embed/>
                </p:oleObj>
              </mc:Choice>
              <mc:Fallback>
                <p:oleObj name="CorelPhotoPaint.Image.9" r:id="rId11" imgW="3847619" imgH="1371429" progId="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282575"/>
                        <a:ext cx="1008062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07950" y="6453188"/>
            <a:ext cx="89281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200" b="1" dirty="0" smtClean="0">
                <a:latin typeface="Arial" pitchFamily="34" charset="0"/>
                <a:cs typeface="Arial" pitchFamily="34" charset="0"/>
              </a:rPr>
              <a:t>Celostátní síť pro venkov, listopad 2015</a:t>
            </a:r>
            <a:endParaRPr lang="cs-CZ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7286625" y="5867400"/>
          <a:ext cx="1857375" cy="128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1" name="CorelDRAW" r:id="rId4" imgW="1857600" imgH="127800" progId="">
                  <p:embed/>
                </p:oleObj>
              </mc:Choice>
              <mc:Fallback>
                <p:oleObj name="CorelDRAW" r:id="rId4" imgW="1857600" imgH="12780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6625" y="5867400"/>
                        <a:ext cx="1857375" cy="128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7" name="Object 19"/>
          <p:cNvGraphicFramePr>
            <a:graphicFrameLocks noChangeAspect="1"/>
          </p:cNvGraphicFramePr>
          <p:nvPr/>
        </p:nvGraphicFramePr>
        <p:xfrm>
          <a:off x="0" y="1268413"/>
          <a:ext cx="9144000" cy="12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2" name="CorelDRAW" r:id="rId6" imgW="7770960" imgH="127800" progId="">
                  <p:embed/>
                </p:oleObj>
              </mc:Choice>
              <mc:Fallback>
                <p:oleObj name="CorelDRAW" r:id="rId6" imgW="7770960" imgH="127800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68413"/>
                        <a:ext cx="9144000" cy="12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" name="Object 20"/>
          <p:cNvGraphicFramePr>
            <a:graphicFrameLocks noChangeAspect="1"/>
          </p:cNvGraphicFramePr>
          <p:nvPr/>
        </p:nvGraphicFramePr>
        <p:xfrm>
          <a:off x="439738" y="4419600"/>
          <a:ext cx="322262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3" name="CorelDRAW" r:id="rId8" imgW="361800" imgH="2113920" progId="">
                  <p:embed/>
                </p:oleObj>
              </mc:Choice>
              <mc:Fallback>
                <p:oleObj name="CorelDRAW" r:id="rId8" imgW="361800" imgH="2113920" progId="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8" y="4419600"/>
                        <a:ext cx="322262" cy="188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9" name="Object 21"/>
          <p:cNvGraphicFramePr>
            <a:graphicFrameLocks noChangeAspect="1"/>
          </p:cNvGraphicFramePr>
          <p:nvPr/>
        </p:nvGraphicFramePr>
        <p:xfrm>
          <a:off x="0" y="5749925"/>
          <a:ext cx="1828800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4" name="CorelDRAW" r:id="rId10" imgW="1938240" imgH="461160" progId="">
                  <p:embed/>
                </p:oleObj>
              </mc:Choice>
              <mc:Fallback>
                <p:oleObj name="CorelDRAW" r:id="rId10" imgW="1938240" imgH="461160" progId="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749925"/>
                        <a:ext cx="1828800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Text Box 7"/>
          <p:cNvSpPr txBox="1">
            <a:spLocks noChangeArrowheads="1"/>
          </p:cNvSpPr>
          <p:nvPr/>
        </p:nvSpPr>
        <p:spPr bwMode="auto">
          <a:xfrm>
            <a:off x="107950" y="6453188"/>
            <a:ext cx="89281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200" b="1" dirty="0" smtClean="0">
                <a:latin typeface="Arial" pitchFamily="34" charset="0"/>
                <a:cs typeface="Arial" pitchFamily="34" charset="0"/>
              </a:rPr>
              <a:t>Celostátní síť pro venkov, listopad 2015</a:t>
            </a:r>
            <a:endParaRPr lang="cs-CZ" sz="3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72" name="Object 24"/>
          <p:cNvGraphicFramePr>
            <a:graphicFrameLocks noChangeAspect="1"/>
          </p:cNvGraphicFramePr>
          <p:nvPr/>
        </p:nvGraphicFramePr>
        <p:xfrm>
          <a:off x="214313" y="282575"/>
          <a:ext cx="1008062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5" name="CorelPhotoPaint.Image.9" r:id="rId12" imgW="3847619" imgH="1371429" progId="">
                  <p:embed/>
                </p:oleObj>
              </mc:Choice>
              <mc:Fallback>
                <p:oleObj name="CorelPhotoPaint.Image.9" r:id="rId12" imgW="3847619" imgH="1371429" progId="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282575"/>
                        <a:ext cx="1008062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785786" y="1785926"/>
            <a:ext cx="7862887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cs-CZ" sz="1600" b="1" dirty="0" smtClean="0">
                <a:latin typeface="Arial" charset="0"/>
                <a:cs typeface="Arial" charset="0"/>
              </a:rPr>
              <a:t>Pohled </a:t>
            </a:r>
            <a:r>
              <a:rPr lang="cs-CZ" sz="1600" b="1" dirty="0">
                <a:latin typeface="Arial" charset="0"/>
                <a:cs typeface="Arial" charset="0"/>
              </a:rPr>
              <a:t>legislativní</a:t>
            </a:r>
            <a:r>
              <a:rPr lang="cs-CZ" sz="1600" b="1" dirty="0" smtClean="0">
                <a:latin typeface="Arial" charset="0"/>
                <a:cs typeface="Arial" charset="0"/>
              </a:rPr>
              <a:t>:</a:t>
            </a:r>
          </a:p>
          <a:p>
            <a:pPr>
              <a:spcBef>
                <a:spcPts val="1200"/>
              </a:spcBef>
            </a:pPr>
            <a:endParaRPr lang="cs-CZ" sz="1600" b="1" dirty="0"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cs-CZ" sz="1200" dirty="0" smtClean="0">
                <a:latin typeface="Arial" charset="0"/>
                <a:cs typeface="Arial" charset="0"/>
              </a:rPr>
              <a:t>§ </a:t>
            </a:r>
            <a:r>
              <a:rPr lang="cs-CZ" sz="1200" dirty="0">
                <a:latin typeface="Arial" charset="0"/>
                <a:cs typeface="Arial" charset="0"/>
              </a:rPr>
              <a:t>9 odst. (8) - „místní“ ÚSES jako příklad opatření ke zvýšení </a:t>
            </a:r>
            <a:r>
              <a:rPr lang="cs-CZ" sz="1200" dirty="0" smtClean="0">
                <a:latin typeface="Arial" charset="0"/>
                <a:cs typeface="Arial" charset="0"/>
              </a:rPr>
              <a:t>ekologické stability v </a:t>
            </a:r>
            <a:r>
              <a:rPr lang="cs-CZ" sz="1200" dirty="0">
                <a:latin typeface="Arial" charset="0"/>
                <a:cs typeface="Arial" charset="0"/>
              </a:rPr>
              <a:t>rámci PSZ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cs-CZ" sz="1200" dirty="0">
                <a:latin typeface="Arial" charset="0"/>
                <a:cs typeface="Arial" charset="0"/>
              </a:rPr>
              <a:t> problematické slovo „místní“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cs-CZ" sz="1200" dirty="0">
                <a:latin typeface="Arial" charset="0"/>
                <a:cs typeface="Arial" charset="0"/>
              </a:rPr>
              <a:t> § </a:t>
            </a:r>
            <a:r>
              <a:rPr lang="cs-CZ" sz="1200" dirty="0" smtClean="0">
                <a:latin typeface="Arial" charset="0"/>
                <a:cs typeface="Arial" charset="0"/>
              </a:rPr>
              <a:t>2 plán společných zařízení -  „</a:t>
            </a:r>
            <a:r>
              <a:rPr lang="cs-CZ" sz="1200" b="1" dirty="0">
                <a:latin typeface="Arial" charset="0"/>
                <a:cs typeface="Arial" charset="0"/>
              </a:rPr>
              <a:t>neopomenutelný</a:t>
            </a:r>
            <a:r>
              <a:rPr lang="cs-CZ" sz="1200" dirty="0">
                <a:latin typeface="Arial" charset="0"/>
                <a:cs typeface="Arial" charset="0"/>
              </a:rPr>
              <a:t>“ podklad pro ÚP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cs-CZ" sz="1200" dirty="0" smtClean="0">
                <a:latin typeface="Arial" charset="0"/>
                <a:cs typeface="Arial" charset="0"/>
              </a:rPr>
              <a:t> § </a:t>
            </a:r>
            <a:r>
              <a:rPr lang="cs-CZ" sz="1200" dirty="0">
                <a:latin typeface="Arial" charset="0"/>
                <a:cs typeface="Arial" charset="0"/>
              </a:rPr>
              <a:t>9 odst. (15) – odchylky řešení PSZ ve srovnání s platnou ÚPD (pouze ze „</a:t>
            </a:r>
            <a:r>
              <a:rPr lang="cs-CZ" sz="1200" b="1" dirty="0" smtClean="0">
                <a:latin typeface="Arial" charset="0"/>
                <a:cs typeface="Arial" charset="0"/>
              </a:rPr>
              <a:t>závažných důvodů</a:t>
            </a:r>
            <a:r>
              <a:rPr lang="cs-CZ" sz="1200" dirty="0">
                <a:latin typeface="Arial" charset="0"/>
                <a:cs typeface="Arial" charset="0"/>
              </a:rPr>
              <a:t>“) = </a:t>
            </a:r>
            <a:r>
              <a:rPr lang="cs-CZ" sz="1200" b="1" dirty="0">
                <a:latin typeface="Arial" charset="0"/>
                <a:cs typeface="Arial" charset="0"/>
              </a:rPr>
              <a:t>návrh na aktualizaci nebo změnu ÚPD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cs-CZ" sz="1200" dirty="0">
                <a:latin typeface="Arial" charset="0"/>
                <a:cs typeface="Arial" charset="0"/>
              </a:rPr>
              <a:t> součinnost ohledně návaznosti PÚ a ÚPD obcí nově v kompetenci SPÚ</a:t>
            </a:r>
          </a:p>
        </p:txBody>
      </p:sp>
      <p:sp>
        <p:nvSpPr>
          <p:cNvPr id="9" name="Obdélník 8"/>
          <p:cNvSpPr/>
          <p:nvPr/>
        </p:nvSpPr>
        <p:spPr>
          <a:xfrm>
            <a:off x="1785918" y="857232"/>
            <a:ext cx="52149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latin typeface="Arial" charset="0"/>
                <a:cs typeface="Arial" charset="0"/>
              </a:rPr>
              <a:t>Vztah ÚSES v </a:t>
            </a:r>
            <a:r>
              <a:rPr lang="cs-CZ" sz="2000" b="1" dirty="0" err="1" smtClean="0">
                <a:latin typeface="Arial" charset="0"/>
                <a:cs typeface="Arial" charset="0"/>
              </a:rPr>
              <a:t>KoPÚ</a:t>
            </a:r>
            <a:r>
              <a:rPr lang="cs-CZ" sz="2000" b="1" dirty="0" smtClean="0">
                <a:latin typeface="Arial" charset="0"/>
                <a:cs typeface="Arial" charset="0"/>
              </a:rPr>
              <a:t> k ÚSES v ÚPD obcí</a:t>
            </a:r>
            <a:endParaRPr lang="cs-CZ" sz="2000" b="1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advTm="1539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7286625" y="5867400"/>
          <a:ext cx="1857375" cy="128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7" name="CorelDRAW" r:id="rId3" imgW="1857600" imgH="127800" progId="">
                  <p:embed/>
                </p:oleObj>
              </mc:Choice>
              <mc:Fallback>
                <p:oleObj name="CorelDRAW" r:id="rId3" imgW="1857600" imgH="12780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6625" y="5867400"/>
                        <a:ext cx="1857375" cy="128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7" name="Object 19"/>
          <p:cNvGraphicFramePr>
            <a:graphicFrameLocks noChangeAspect="1"/>
          </p:cNvGraphicFramePr>
          <p:nvPr/>
        </p:nvGraphicFramePr>
        <p:xfrm>
          <a:off x="0" y="1268413"/>
          <a:ext cx="9144000" cy="12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8" name="CorelDRAW" r:id="rId5" imgW="7770960" imgH="127800" progId="">
                  <p:embed/>
                </p:oleObj>
              </mc:Choice>
              <mc:Fallback>
                <p:oleObj name="CorelDRAW" r:id="rId5" imgW="7770960" imgH="127800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68413"/>
                        <a:ext cx="9144000" cy="12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" name="Object 20"/>
          <p:cNvGraphicFramePr>
            <a:graphicFrameLocks noChangeAspect="1"/>
          </p:cNvGraphicFramePr>
          <p:nvPr/>
        </p:nvGraphicFramePr>
        <p:xfrm>
          <a:off x="439738" y="4419600"/>
          <a:ext cx="322262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9" name="CorelDRAW" r:id="rId7" imgW="361800" imgH="2113920" progId="">
                  <p:embed/>
                </p:oleObj>
              </mc:Choice>
              <mc:Fallback>
                <p:oleObj name="CorelDRAW" r:id="rId7" imgW="361800" imgH="2113920" progId="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8" y="4419600"/>
                        <a:ext cx="322262" cy="188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9" name="Object 21"/>
          <p:cNvGraphicFramePr>
            <a:graphicFrameLocks noChangeAspect="1"/>
          </p:cNvGraphicFramePr>
          <p:nvPr/>
        </p:nvGraphicFramePr>
        <p:xfrm>
          <a:off x="0" y="5749925"/>
          <a:ext cx="1828800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0" name="CorelDRAW" r:id="rId9" imgW="1938240" imgH="461160" progId="">
                  <p:embed/>
                </p:oleObj>
              </mc:Choice>
              <mc:Fallback>
                <p:oleObj name="CorelDRAW" r:id="rId9" imgW="1938240" imgH="461160" progId="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749925"/>
                        <a:ext cx="1828800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Text Box 23"/>
          <p:cNvSpPr txBox="1">
            <a:spLocks noChangeArrowheads="1"/>
          </p:cNvSpPr>
          <p:nvPr/>
        </p:nvSpPr>
        <p:spPr bwMode="auto">
          <a:xfrm>
            <a:off x="250825" y="836613"/>
            <a:ext cx="8713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 dirty="0" smtClean="0">
                <a:latin typeface="Arial" charset="0"/>
                <a:cs typeface="Arial" charset="0"/>
              </a:rPr>
              <a:t>Územní systém ekologické stability</a:t>
            </a:r>
            <a:endParaRPr lang="cs-CZ" dirty="0">
              <a:latin typeface="Arial" charset="0"/>
              <a:cs typeface="Arial" charset="0"/>
            </a:endParaRP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07950" y="6453188"/>
            <a:ext cx="8928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200" b="1" dirty="0" smtClean="0">
                <a:latin typeface="Arial" charset="0"/>
                <a:cs typeface="Arial" charset="0"/>
              </a:rPr>
              <a:t>MENDELU, Brno, 5. 2. 2015</a:t>
            </a:r>
            <a:endParaRPr lang="cs-CZ" sz="3200" b="1" dirty="0">
              <a:latin typeface="Arial" charset="0"/>
              <a:cs typeface="Arial" charset="0"/>
            </a:endParaRPr>
          </a:p>
        </p:txBody>
      </p:sp>
      <p:graphicFrame>
        <p:nvGraphicFramePr>
          <p:cNvPr id="2072" name="Object 24"/>
          <p:cNvGraphicFramePr>
            <a:graphicFrameLocks noChangeAspect="1"/>
          </p:cNvGraphicFramePr>
          <p:nvPr/>
        </p:nvGraphicFramePr>
        <p:xfrm>
          <a:off x="323850" y="260350"/>
          <a:ext cx="100806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1" name="CorelPhotoPaint.Image.9" r:id="rId11" imgW="3847619" imgH="1371429" progId="">
                  <p:embed/>
                </p:oleObj>
              </mc:Choice>
              <mc:Fallback>
                <p:oleObj name="CorelPhotoPaint.Image.9" r:id="rId11" imgW="3847619" imgH="1371429" progId="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60350"/>
                        <a:ext cx="1008063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Obrázek 9" descr="ÚP Otnice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199323"/>
            <a:ext cx="9144000" cy="6459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7286625" y="5867400"/>
          <a:ext cx="1857375" cy="128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5" name="CorelDRAW" r:id="rId4" imgW="1857600" imgH="127800" progId="">
                  <p:embed/>
                </p:oleObj>
              </mc:Choice>
              <mc:Fallback>
                <p:oleObj name="CorelDRAW" r:id="rId4" imgW="1857600" imgH="12780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6625" y="5867400"/>
                        <a:ext cx="1857375" cy="128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7" name="Object 19"/>
          <p:cNvGraphicFramePr>
            <a:graphicFrameLocks noChangeAspect="1"/>
          </p:cNvGraphicFramePr>
          <p:nvPr/>
        </p:nvGraphicFramePr>
        <p:xfrm>
          <a:off x="0" y="1268413"/>
          <a:ext cx="9144000" cy="12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6" name="CorelDRAW" r:id="rId6" imgW="7770960" imgH="127800" progId="">
                  <p:embed/>
                </p:oleObj>
              </mc:Choice>
              <mc:Fallback>
                <p:oleObj name="CorelDRAW" r:id="rId6" imgW="7770960" imgH="127800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68413"/>
                        <a:ext cx="9144000" cy="12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" name="Object 20"/>
          <p:cNvGraphicFramePr>
            <a:graphicFrameLocks noChangeAspect="1"/>
          </p:cNvGraphicFramePr>
          <p:nvPr/>
        </p:nvGraphicFramePr>
        <p:xfrm>
          <a:off x="439738" y="4419600"/>
          <a:ext cx="322262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7" name="CorelDRAW" r:id="rId8" imgW="361800" imgH="2113920" progId="">
                  <p:embed/>
                </p:oleObj>
              </mc:Choice>
              <mc:Fallback>
                <p:oleObj name="CorelDRAW" r:id="rId8" imgW="361800" imgH="2113920" progId="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8" y="4419600"/>
                        <a:ext cx="322262" cy="188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9" name="Object 21"/>
          <p:cNvGraphicFramePr>
            <a:graphicFrameLocks noChangeAspect="1"/>
          </p:cNvGraphicFramePr>
          <p:nvPr/>
        </p:nvGraphicFramePr>
        <p:xfrm>
          <a:off x="0" y="5749925"/>
          <a:ext cx="1828800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8" name="CorelDRAW" r:id="rId10" imgW="1938240" imgH="461160" progId="">
                  <p:embed/>
                </p:oleObj>
              </mc:Choice>
              <mc:Fallback>
                <p:oleObj name="CorelDRAW" r:id="rId10" imgW="1938240" imgH="461160" progId="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749925"/>
                        <a:ext cx="1828800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Text Box 7"/>
          <p:cNvSpPr txBox="1">
            <a:spLocks noChangeArrowheads="1"/>
          </p:cNvSpPr>
          <p:nvPr/>
        </p:nvSpPr>
        <p:spPr bwMode="auto">
          <a:xfrm>
            <a:off x="107950" y="6453188"/>
            <a:ext cx="89281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200" b="1" dirty="0" smtClean="0">
                <a:latin typeface="Arial" pitchFamily="34" charset="0"/>
                <a:cs typeface="Arial" pitchFamily="34" charset="0"/>
              </a:rPr>
              <a:t>Celostátní síť pro venkov, listopad 2015</a:t>
            </a:r>
            <a:endParaRPr lang="cs-CZ" sz="3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72" name="Object 24"/>
          <p:cNvGraphicFramePr>
            <a:graphicFrameLocks noChangeAspect="1"/>
          </p:cNvGraphicFramePr>
          <p:nvPr/>
        </p:nvGraphicFramePr>
        <p:xfrm>
          <a:off x="214313" y="282575"/>
          <a:ext cx="1008062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9" name="CorelPhotoPaint.Image.9" r:id="rId12" imgW="3847619" imgH="1371429" progId="">
                  <p:embed/>
                </p:oleObj>
              </mc:Choice>
              <mc:Fallback>
                <p:oleObj name="CorelPhotoPaint.Image.9" r:id="rId12" imgW="3847619" imgH="1371429" progId="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282575"/>
                        <a:ext cx="1008062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642910" y="1700213"/>
            <a:ext cx="8215369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cs-CZ" sz="1600" b="1" dirty="0">
                <a:latin typeface="Arial" pitchFamily="34" charset="0"/>
                <a:cs typeface="Arial" pitchFamily="34" charset="0"/>
              </a:rPr>
              <a:t>Pohled praxe: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cs-CZ" sz="1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1200" dirty="0">
                <a:latin typeface="Arial" pitchFamily="34" charset="0"/>
                <a:cs typeface="Arial" pitchFamily="34" charset="0"/>
              </a:rPr>
              <a:t> přístup legislativně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korektní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– vymezení ÚSES v ÚPD obce je řešením pozemkové úpravy v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podstatě nedotknutelné</a:t>
            </a:r>
            <a:endParaRPr lang="cs-CZ" sz="1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1200" dirty="0">
                <a:latin typeface="Arial" pitchFamily="34" charset="0"/>
                <a:cs typeface="Arial" pitchFamily="34" charset="0"/>
              </a:rPr>
              <a:t> přístup invenční, aktivní, věcně korektní – hledání kvalitního a zároveň obecně akceptovatelného řešení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1200" dirty="0">
                <a:latin typeface="Arial" pitchFamily="34" charset="0"/>
                <a:cs typeface="Arial" pitchFamily="34" charset="0"/>
              </a:rPr>
              <a:t> výhody a nevýhody obou přístupů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1200" dirty="0">
                <a:latin typeface="Arial" pitchFamily="34" charset="0"/>
                <a:cs typeface="Arial" pitchFamily="34" charset="0"/>
              </a:rPr>
              <a:t> zpětná vazba do ÚPD obce</a:t>
            </a:r>
          </a:p>
        </p:txBody>
      </p:sp>
      <p:sp>
        <p:nvSpPr>
          <p:cNvPr id="9" name="Obdélník 8"/>
          <p:cNvSpPr/>
          <p:nvPr/>
        </p:nvSpPr>
        <p:spPr>
          <a:xfrm>
            <a:off x="1785918" y="857232"/>
            <a:ext cx="52149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latin typeface="Arial" charset="0"/>
                <a:cs typeface="Arial" charset="0"/>
              </a:rPr>
              <a:t>Vztah ÚSES v </a:t>
            </a:r>
            <a:r>
              <a:rPr lang="cs-CZ" sz="2000" b="1" dirty="0" err="1" smtClean="0">
                <a:latin typeface="Arial" charset="0"/>
                <a:cs typeface="Arial" charset="0"/>
              </a:rPr>
              <a:t>KoPÚ</a:t>
            </a:r>
            <a:r>
              <a:rPr lang="cs-CZ" sz="2000" b="1" dirty="0" smtClean="0">
                <a:latin typeface="Arial" charset="0"/>
                <a:cs typeface="Arial" charset="0"/>
              </a:rPr>
              <a:t> k ÚSES v ÚPD obcí</a:t>
            </a:r>
            <a:endParaRPr lang="cs-CZ" sz="2000" b="1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advTm="1539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7286625" y="5867400"/>
          <a:ext cx="1857375" cy="128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1" name="CorelDRAW" r:id="rId4" imgW="1857600" imgH="127800" progId="">
                  <p:embed/>
                </p:oleObj>
              </mc:Choice>
              <mc:Fallback>
                <p:oleObj name="CorelDRAW" r:id="rId4" imgW="1857600" imgH="12780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6625" y="5867400"/>
                        <a:ext cx="1857375" cy="128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7" name="Object 19"/>
          <p:cNvGraphicFramePr>
            <a:graphicFrameLocks noChangeAspect="1"/>
          </p:cNvGraphicFramePr>
          <p:nvPr/>
        </p:nvGraphicFramePr>
        <p:xfrm>
          <a:off x="0" y="1268413"/>
          <a:ext cx="9144000" cy="12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2" name="CorelDRAW" r:id="rId6" imgW="7770960" imgH="127800" progId="">
                  <p:embed/>
                </p:oleObj>
              </mc:Choice>
              <mc:Fallback>
                <p:oleObj name="CorelDRAW" r:id="rId6" imgW="7770960" imgH="127800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68413"/>
                        <a:ext cx="9144000" cy="12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" name="Object 20"/>
          <p:cNvGraphicFramePr>
            <a:graphicFrameLocks noChangeAspect="1"/>
          </p:cNvGraphicFramePr>
          <p:nvPr/>
        </p:nvGraphicFramePr>
        <p:xfrm>
          <a:off x="439738" y="4419600"/>
          <a:ext cx="322262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3" name="CorelDRAW" r:id="rId8" imgW="361800" imgH="2113920" progId="">
                  <p:embed/>
                </p:oleObj>
              </mc:Choice>
              <mc:Fallback>
                <p:oleObj name="CorelDRAW" r:id="rId8" imgW="361800" imgH="2113920" progId="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8" y="4419600"/>
                        <a:ext cx="322262" cy="188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9" name="Object 21"/>
          <p:cNvGraphicFramePr>
            <a:graphicFrameLocks noChangeAspect="1"/>
          </p:cNvGraphicFramePr>
          <p:nvPr/>
        </p:nvGraphicFramePr>
        <p:xfrm>
          <a:off x="0" y="5749925"/>
          <a:ext cx="1828800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4" name="CorelDRAW" r:id="rId10" imgW="1938240" imgH="461160" progId="">
                  <p:embed/>
                </p:oleObj>
              </mc:Choice>
              <mc:Fallback>
                <p:oleObj name="CorelDRAW" r:id="rId10" imgW="1938240" imgH="461160" progId="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749925"/>
                        <a:ext cx="1828800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Text Box 7"/>
          <p:cNvSpPr txBox="1">
            <a:spLocks noChangeArrowheads="1"/>
          </p:cNvSpPr>
          <p:nvPr/>
        </p:nvSpPr>
        <p:spPr bwMode="auto">
          <a:xfrm>
            <a:off x="107950" y="6453188"/>
            <a:ext cx="89281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200" b="1" dirty="0" smtClean="0">
                <a:latin typeface="Arial" pitchFamily="34" charset="0"/>
                <a:cs typeface="Arial" pitchFamily="34" charset="0"/>
              </a:rPr>
              <a:t>Celostátní síť pro venkov, listopad 2015</a:t>
            </a:r>
            <a:endParaRPr lang="cs-CZ" sz="3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72" name="Object 24"/>
          <p:cNvGraphicFramePr>
            <a:graphicFrameLocks noChangeAspect="1"/>
          </p:cNvGraphicFramePr>
          <p:nvPr/>
        </p:nvGraphicFramePr>
        <p:xfrm>
          <a:off x="214313" y="282575"/>
          <a:ext cx="1008062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5" name="CorelPhotoPaint.Image.9" r:id="rId12" imgW="3847619" imgH="1371429" progId="">
                  <p:embed/>
                </p:oleObj>
              </mc:Choice>
              <mc:Fallback>
                <p:oleObj name="CorelPhotoPaint.Image.9" r:id="rId12" imgW="3847619" imgH="1371429" progId="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282575"/>
                        <a:ext cx="1008062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bdélník 7"/>
          <p:cNvSpPr/>
          <p:nvPr/>
        </p:nvSpPr>
        <p:spPr>
          <a:xfrm>
            <a:off x="428596" y="2071678"/>
            <a:ext cx="8429684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Pohled metodický: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1200" dirty="0" smtClean="0">
                <a:latin typeface="Arial" pitchFamily="34" charset="0"/>
                <a:cs typeface="Arial" pitchFamily="34" charset="0"/>
              </a:rPr>
              <a:t> Koordinace územních plánů a pozemkových úprav, ÚUR, - nově aktualizováno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1200" dirty="0" smtClean="0">
                <a:latin typeface="Arial" pitchFamily="34" charset="0"/>
                <a:cs typeface="Arial" pitchFamily="34" charset="0"/>
              </a:rPr>
              <a:t> 4 možné varianty koordinace:</a:t>
            </a:r>
          </a:p>
          <a:p>
            <a:pPr lvl="1">
              <a:lnSpc>
                <a:spcPct val="150000"/>
              </a:lnSpc>
              <a:buFont typeface="Courier New" pitchFamily="49" charset="0"/>
              <a:buChar char="o"/>
            </a:pPr>
            <a:r>
              <a:rPr lang="cs-CZ" sz="1200" dirty="0" smtClean="0">
                <a:latin typeface="Arial" pitchFamily="34" charset="0"/>
                <a:cs typeface="Arial" pitchFamily="34" charset="0"/>
              </a:rPr>
              <a:t> platný ÚP (platná ÚPD), zpracovává se (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Ko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)PÚ</a:t>
            </a:r>
          </a:p>
          <a:p>
            <a:pPr lvl="1">
              <a:lnSpc>
                <a:spcPct val="150000"/>
              </a:lnSpc>
              <a:buFont typeface="Courier New" pitchFamily="49" charset="0"/>
              <a:buChar char="o"/>
            </a:pPr>
            <a:r>
              <a:rPr lang="cs-CZ" sz="1200" dirty="0" smtClean="0">
                <a:latin typeface="Arial" pitchFamily="34" charset="0"/>
                <a:cs typeface="Arial" pitchFamily="34" charset="0"/>
              </a:rPr>
              <a:t> zapsaná(é) (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Ko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)PÚ, zpracovává se nový ÚP nebo změna ÚPD</a:t>
            </a:r>
          </a:p>
          <a:p>
            <a:pPr lvl="1">
              <a:lnSpc>
                <a:spcPct val="150000"/>
              </a:lnSpc>
              <a:buFont typeface="Courier New" pitchFamily="49" charset="0"/>
              <a:buChar char="o"/>
            </a:pPr>
            <a:r>
              <a:rPr lang="cs-CZ" sz="1200" dirty="0" smtClean="0">
                <a:latin typeface="Arial" pitchFamily="34" charset="0"/>
                <a:cs typeface="Arial" pitchFamily="34" charset="0"/>
              </a:rPr>
              <a:t> zpracování ÚP (změny ÚPD) a (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Ko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)PÚ se časově překrývá</a:t>
            </a:r>
          </a:p>
          <a:p>
            <a:pPr lvl="1">
              <a:lnSpc>
                <a:spcPct val="150000"/>
              </a:lnSpc>
              <a:buFont typeface="Courier New" pitchFamily="49" charset="0"/>
              <a:buChar char="o"/>
            </a:pPr>
            <a:r>
              <a:rPr lang="cs-CZ" sz="1200" dirty="0" smtClean="0">
                <a:latin typeface="Arial" pitchFamily="34" charset="0"/>
                <a:cs typeface="Arial" pitchFamily="34" charset="0"/>
              </a:rPr>
              <a:t> zpracovává se nový ÚP s ohledem na budoucí (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Ko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)PÚ</a:t>
            </a: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785918" y="857232"/>
            <a:ext cx="52149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latin typeface="Arial" charset="0"/>
                <a:cs typeface="Arial" charset="0"/>
              </a:rPr>
              <a:t>Vztah ÚSES v </a:t>
            </a:r>
            <a:r>
              <a:rPr lang="cs-CZ" sz="2000" b="1" dirty="0" err="1" smtClean="0">
                <a:latin typeface="Arial" charset="0"/>
                <a:cs typeface="Arial" charset="0"/>
              </a:rPr>
              <a:t>KoPÚ</a:t>
            </a:r>
            <a:r>
              <a:rPr lang="cs-CZ" sz="2000" b="1" dirty="0" smtClean="0">
                <a:latin typeface="Arial" charset="0"/>
                <a:cs typeface="Arial" charset="0"/>
              </a:rPr>
              <a:t> k ÚSES v ÚPD obcí</a:t>
            </a:r>
            <a:endParaRPr lang="cs-CZ" sz="2000" b="1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advTm="1539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7286625" y="5867400"/>
          <a:ext cx="1857375" cy="128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0" name="CorelDRAW" r:id="rId3" imgW="1857600" imgH="127800" progId="">
                  <p:embed/>
                </p:oleObj>
              </mc:Choice>
              <mc:Fallback>
                <p:oleObj name="CorelDRAW" r:id="rId3" imgW="1857600" imgH="12780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6625" y="5867400"/>
                        <a:ext cx="1857375" cy="128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7" name="Object 19"/>
          <p:cNvGraphicFramePr>
            <a:graphicFrameLocks noChangeAspect="1"/>
          </p:cNvGraphicFramePr>
          <p:nvPr/>
        </p:nvGraphicFramePr>
        <p:xfrm>
          <a:off x="0" y="1268413"/>
          <a:ext cx="9144000" cy="12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1" name="CorelDRAW" r:id="rId5" imgW="7770960" imgH="127800" progId="">
                  <p:embed/>
                </p:oleObj>
              </mc:Choice>
              <mc:Fallback>
                <p:oleObj name="CorelDRAW" r:id="rId5" imgW="7770960" imgH="127800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68413"/>
                        <a:ext cx="9144000" cy="12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" name="Object 20"/>
          <p:cNvGraphicFramePr>
            <a:graphicFrameLocks noChangeAspect="1"/>
          </p:cNvGraphicFramePr>
          <p:nvPr/>
        </p:nvGraphicFramePr>
        <p:xfrm>
          <a:off x="439738" y="4419600"/>
          <a:ext cx="322262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2" name="CorelDRAW" r:id="rId7" imgW="361800" imgH="2113920" progId="">
                  <p:embed/>
                </p:oleObj>
              </mc:Choice>
              <mc:Fallback>
                <p:oleObj name="CorelDRAW" r:id="rId7" imgW="361800" imgH="2113920" progId="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8" y="4419600"/>
                        <a:ext cx="322262" cy="188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9" name="Object 21"/>
          <p:cNvGraphicFramePr>
            <a:graphicFrameLocks noChangeAspect="1"/>
          </p:cNvGraphicFramePr>
          <p:nvPr/>
        </p:nvGraphicFramePr>
        <p:xfrm>
          <a:off x="0" y="5749925"/>
          <a:ext cx="1828800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3" name="CorelDRAW" r:id="rId9" imgW="1938240" imgH="461160" progId="">
                  <p:embed/>
                </p:oleObj>
              </mc:Choice>
              <mc:Fallback>
                <p:oleObj name="CorelDRAW" r:id="rId9" imgW="1938240" imgH="461160" progId="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749925"/>
                        <a:ext cx="1828800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Text Box 23"/>
          <p:cNvSpPr txBox="1">
            <a:spLocks noChangeArrowheads="1"/>
          </p:cNvSpPr>
          <p:nvPr/>
        </p:nvSpPr>
        <p:spPr bwMode="auto">
          <a:xfrm>
            <a:off x="250825" y="836613"/>
            <a:ext cx="8713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 dirty="0" smtClean="0">
                <a:latin typeface="Arial" charset="0"/>
                <a:cs typeface="Arial" charset="0"/>
              </a:rPr>
              <a:t>Územně plánovací dokumentace</a:t>
            </a:r>
            <a:endParaRPr lang="cs-CZ" dirty="0">
              <a:latin typeface="Arial" charset="0"/>
              <a:cs typeface="Arial" charset="0"/>
            </a:endParaRPr>
          </a:p>
        </p:txBody>
      </p:sp>
      <p:sp>
        <p:nvSpPr>
          <p:cNvPr id="2056" name="Text Box 15"/>
          <p:cNvSpPr txBox="1">
            <a:spLocks noChangeArrowheads="1"/>
          </p:cNvSpPr>
          <p:nvPr/>
        </p:nvSpPr>
        <p:spPr bwMode="auto">
          <a:xfrm>
            <a:off x="900113" y="1700213"/>
            <a:ext cx="7862887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dirty="0" smtClean="0">
                <a:latin typeface="Arial" charset="0"/>
                <a:cs typeface="Arial" charset="0"/>
              </a:rPr>
              <a:t>Typy ÚPD:</a:t>
            </a:r>
            <a:endParaRPr lang="cs-CZ" b="1" dirty="0">
              <a:latin typeface="Arial" charset="0"/>
              <a:cs typeface="Arial" charset="0"/>
            </a:endParaRPr>
          </a:p>
          <a:p>
            <a:endParaRPr lang="cs-CZ" sz="12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cs-CZ" sz="1600" dirty="0">
                <a:latin typeface="Arial" pitchFamily="34" charset="0"/>
                <a:cs typeface="Arial" pitchFamily="34" charset="0"/>
              </a:rPr>
              <a:t> krajská ÚPD = zásady územního rozvoje + regulační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plány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cs-CZ" sz="1600" dirty="0" smtClean="0">
                <a:latin typeface="Arial" pitchFamily="34" charset="0"/>
                <a:cs typeface="Arial" pitchFamily="34" charset="0"/>
              </a:rPr>
              <a:t> ÚPD 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obcí = územní plány (nebo starší územní plány obcí či ještě starší územní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	plány 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sídelních útvarů) +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regulační 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plány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07950" y="6453188"/>
            <a:ext cx="89281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200" b="1" dirty="0" smtClean="0">
                <a:latin typeface="Arial" pitchFamily="34" charset="0"/>
                <a:cs typeface="Arial" pitchFamily="34" charset="0"/>
              </a:rPr>
              <a:t>Celostátní síť pro venkov, listopad 2015</a:t>
            </a:r>
            <a:endParaRPr lang="cs-CZ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7286625" y="5867400"/>
          <a:ext cx="1857375" cy="128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3" name="CorelDRAW" r:id="rId3" imgW="1857600" imgH="127800" progId="">
                  <p:embed/>
                </p:oleObj>
              </mc:Choice>
              <mc:Fallback>
                <p:oleObj name="CorelDRAW" r:id="rId3" imgW="1857600" imgH="12780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6625" y="5867400"/>
                        <a:ext cx="1857375" cy="128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7" name="Object 19"/>
          <p:cNvGraphicFramePr>
            <a:graphicFrameLocks noChangeAspect="1"/>
          </p:cNvGraphicFramePr>
          <p:nvPr/>
        </p:nvGraphicFramePr>
        <p:xfrm>
          <a:off x="0" y="1268413"/>
          <a:ext cx="9144000" cy="12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4" name="CorelDRAW" r:id="rId5" imgW="7770960" imgH="127800" progId="">
                  <p:embed/>
                </p:oleObj>
              </mc:Choice>
              <mc:Fallback>
                <p:oleObj name="CorelDRAW" r:id="rId5" imgW="7770960" imgH="127800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68413"/>
                        <a:ext cx="9144000" cy="12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" name="Object 20"/>
          <p:cNvGraphicFramePr>
            <a:graphicFrameLocks noChangeAspect="1"/>
          </p:cNvGraphicFramePr>
          <p:nvPr/>
        </p:nvGraphicFramePr>
        <p:xfrm>
          <a:off x="439738" y="4419600"/>
          <a:ext cx="322262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5" name="CorelDRAW" r:id="rId7" imgW="361800" imgH="2113920" progId="">
                  <p:embed/>
                </p:oleObj>
              </mc:Choice>
              <mc:Fallback>
                <p:oleObj name="CorelDRAW" r:id="rId7" imgW="361800" imgH="2113920" progId="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8" y="4419600"/>
                        <a:ext cx="322262" cy="188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9" name="Object 21"/>
          <p:cNvGraphicFramePr>
            <a:graphicFrameLocks noChangeAspect="1"/>
          </p:cNvGraphicFramePr>
          <p:nvPr/>
        </p:nvGraphicFramePr>
        <p:xfrm>
          <a:off x="0" y="5749925"/>
          <a:ext cx="1828800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6" name="CorelDRAW" r:id="rId9" imgW="1938240" imgH="461160" progId="">
                  <p:embed/>
                </p:oleObj>
              </mc:Choice>
              <mc:Fallback>
                <p:oleObj name="CorelDRAW" r:id="rId9" imgW="1938240" imgH="461160" progId="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749925"/>
                        <a:ext cx="1828800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Text Box 23"/>
          <p:cNvSpPr txBox="1">
            <a:spLocks noChangeArrowheads="1"/>
          </p:cNvSpPr>
          <p:nvPr/>
        </p:nvSpPr>
        <p:spPr bwMode="auto">
          <a:xfrm>
            <a:off x="250825" y="836613"/>
            <a:ext cx="8713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 dirty="0" smtClean="0">
                <a:latin typeface="Arial" charset="0"/>
                <a:cs typeface="Arial" charset="0"/>
              </a:rPr>
              <a:t>Ochrana přírody a krajiny</a:t>
            </a:r>
            <a:endParaRPr lang="cs-CZ" dirty="0">
              <a:latin typeface="Arial" charset="0"/>
              <a:cs typeface="Arial" charset="0"/>
            </a:endParaRPr>
          </a:p>
        </p:txBody>
      </p:sp>
      <p:sp>
        <p:nvSpPr>
          <p:cNvPr id="2056" name="Text Box 15"/>
          <p:cNvSpPr txBox="1">
            <a:spLocks noChangeArrowheads="1"/>
          </p:cNvSpPr>
          <p:nvPr/>
        </p:nvSpPr>
        <p:spPr bwMode="auto">
          <a:xfrm>
            <a:off x="857224" y="1928802"/>
            <a:ext cx="786288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sz="12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respektování chráněných částí přírody a krajiny v 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PÚ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1800" dirty="0" smtClean="0">
                <a:latin typeface="Arial" pitchFamily="34" charset="0"/>
                <a:cs typeface="Arial" pitchFamily="34" charset="0"/>
              </a:rPr>
              <a:t> opatření plánu společných zařízení</a:t>
            </a:r>
          </a:p>
          <a:p>
            <a:pPr>
              <a:lnSpc>
                <a:spcPct val="150000"/>
              </a:lnSpc>
            </a:pP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72" name="Object 24"/>
          <p:cNvGraphicFramePr>
            <a:graphicFrameLocks noChangeAspect="1"/>
          </p:cNvGraphicFramePr>
          <p:nvPr/>
        </p:nvGraphicFramePr>
        <p:xfrm>
          <a:off x="214313" y="282575"/>
          <a:ext cx="1008062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7" name="CorelPhotoPaint.Image.9" r:id="rId11" imgW="3847619" imgH="1371429" progId="">
                  <p:embed/>
                </p:oleObj>
              </mc:Choice>
              <mc:Fallback>
                <p:oleObj name="CorelPhotoPaint.Image.9" r:id="rId11" imgW="3847619" imgH="1371429" progId="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282575"/>
                        <a:ext cx="1008062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07950" y="6453188"/>
            <a:ext cx="89281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200" b="1" dirty="0" smtClean="0">
                <a:latin typeface="Arial" pitchFamily="34" charset="0"/>
                <a:cs typeface="Arial" pitchFamily="34" charset="0"/>
              </a:rPr>
              <a:t>Celostátní síť pro venkov, listopad 2015</a:t>
            </a:r>
            <a:endParaRPr lang="cs-CZ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7286625" y="5867400"/>
          <a:ext cx="1857375" cy="128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4" name="CorelDRAW" r:id="rId3" imgW="1857600" imgH="127800" progId="">
                  <p:embed/>
                </p:oleObj>
              </mc:Choice>
              <mc:Fallback>
                <p:oleObj name="CorelDRAW" r:id="rId3" imgW="1857600" imgH="12780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6625" y="5867400"/>
                        <a:ext cx="1857375" cy="128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7" name="Object 19"/>
          <p:cNvGraphicFramePr>
            <a:graphicFrameLocks noChangeAspect="1"/>
          </p:cNvGraphicFramePr>
          <p:nvPr/>
        </p:nvGraphicFramePr>
        <p:xfrm>
          <a:off x="0" y="1268413"/>
          <a:ext cx="9144000" cy="12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5" name="CorelDRAW" r:id="rId5" imgW="7770960" imgH="127800" progId="">
                  <p:embed/>
                </p:oleObj>
              </mc:Choice>
              <mc:Fallback>
                <p:oleObj name="CorelDRAW" r:id="rId5" imgW="7770960" imgH="127800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68413"/>
                        <a:ext cx="9144000" cy="12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" name="Object 20"/>
          <p:cNvGraphicFramePr>
            <a:graphicFrameLocks noChangeAspect="1"/>
          </p:cNvGraphicFramePr>
          <p:nvPr/>
        </p:nvGraphicFramePr>
        <p:xfrm>
          <a:off x="439738" y="4419600"/>
          <a:ext cx="322262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6" name="CorelDRAW" r:id="rId7" imgW="361800" imgH="2113920" progId="">
                  <p:embed/>
                </p:oleObj>
              </mc:Choice>
              <mc:Fallback>
                <p:oleObj name="CorelDRAW" r:id="rId7" imgW="361800" imgH="2113920" progId="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8" y="4419600"/>
                        <a:ext cx="322262" cy="188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9" name="Object 21"/>
          <p:cNvGraphicFramePr>
            <a:graphicFrameLocks noChangeAspect="1"/>
          </p:cNvGraphicFramePr>
          <p:nvPr/>
        </p:nvGraphicFramePr>
        <p:xfrm>
          <a:off x="0" y="5749925"/>
          <a:ext cx="1828800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7" name="CorelDRAW" r:id="rId9" imgW="1938240" imgH="461160" progId="">
                  <p:embed/>
                </p:oleObj>
              </mc:Choice>
              <mc:Fallback>
                <p:oleObj name="CorelDRAW" r:id="rId9" imgW="1938240" imgH="461160" progId="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749925"/>
                        <a:ext cx="1828800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Text Box 23"/>
          <p:cNvSpPr txBox="1">
            <a:spLocks noChangeArrowheads="1"/>
          </p:cNvSpPr>
          <p:nvPr/>
        </p:nvSpPr>
        <p:spPr bwMode="auto">
          <a:xfrm>
            <a:off x="250825" y="836613"/>
            <a:ext cx="8713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 dirty="0" smtClean="0">
                <a:latin typeface="Arial" charset="0"/>
                <a:cs typeface="Arial" charset="0"/>
              </a:rPr>
              <a:t>Územně plánovací dokumentace</a:t>
            </a:r>
            <a:endParaRPr lang="cs-CZ" dirty="0">
              <a:latin typeface="Arial" charset="0"/>
              <a:cs typeface="Arial" charset="0"/>
            </a:endParaRPr>
          </a:p>
        </p:txBody>
      </p:sp>
      <p:sp>
        <p:nvSpPr>
          <p:cNvPr id="2056" name="Text Box 15"/>
          <p:cNvSpPr txBox="1">
            <a:spLocks noChangeArrowheads="1"/>
          </p:cNvSpPr>
          <p:nvPr/>
        </p:nvSpPr>
        <p:spPr bwMode="auto">
          <a:xfrm>
            <a:off x="900113" y="1700213"/>
            <a:ext cx="7862887" cy="281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100" b="1" dirty="0">
                <a:latin typeface="Arial" pitchFamily="34" charset="0"/>
                <a:cs typeface="Arial" pitchFamily="34" charset="0"/>
              </a:rPr>
              <a:t>Význam jednotlivých typů ÚPD pro pozemkové úpravy</a:t>
            </a:r>
            <a:r>
              <a:rPr lang="cs-CZ" sz="2100" b="1" dirty="0" smtClean="0">
                <a:latin typeface="Arial" pitchFamily="34" charset="0"/>
                <a:cs typeface="Arial" pitchFamily="34" charset="0"/>
              </a:rPr>
              <a:t>:</a:t>
            </a:r>
            <a:endParaRPr lang="cs-CZ" sz="2100" b="1" dirty="0">
              <a:latin typeface="Arial" pitchFamily="34" charset="0"/>
              <a:cs typeface="Arial" pitchFamily="34" charset="0"/>
            </a:endParaRPr>
          </a:p>
          <a:p>
            <a:endParaRPr lang="cs-CZ" sz="12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cs-CZ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400" b="1" dirty="0">
                <a:latin typeface="Arial" pitchFamily="34" charset="0"/>
                <a:cs typeface="Arial" pitchFamily="34" charset="0"/>
              </a:rPr>
              <a:t>zásady územního rozvoje 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- náležitosti, podrobnost řešení, vztah k ÚPD obcí, důležitost časové posloupnosti, 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 vztah 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k pozemkovým 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úpravám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cs-CZ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400" b="1" dirty="0">
                <a:latin typeface="Arial" pitchFamily="34" charset="0"/>
                <a:cs typeface="Arial" pitchFamily="34" charset="0"/>
              </a:rPr>
              <a:t>územní plány 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(příp. ÚPO nebo ÚPSÚ) - náležitosti, podrobnost řešení, vztah k ZÚR, vztah k pozemkovým 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úpravám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400" b="1" dirty="0">
                <a:latin typeface="Arial" pitchFamily="34" charset="0"/>
                <a:cs typeface="Arial" pitchFamily="34" charset="0"/>
              </a:rPr>
              <a:t>regulační plány 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- náležitosti, podrobnost řešení, vztah k ZÚR a ÚP, vztah k pozemkovým 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úpravám</a:t>
            </a:r>
            <a:endParaRPr lang="cs-CZ" sz="1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07950" y="6453188"/>
            <a:ext cx="89281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200" b="1" dirty="0" smtClean="0">
                <a:latin typeface="Arial" pitchFamily="34" charset="0"/>
                <a:cs typeface="Arial" pitchFamily="34" charset="0"/>
              </a:rPr>
              <a:t>Celostátní síť pro venkov, listopad 2015</a:t>
            </a:r>
            <a:endParaRPr lang="cs-CZ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7286625" y="5867400"/>
          <a:ext cx="1857375" cy="128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9" name="CorelDRAW" r:id="rId4" imgW="1857600" imgH="127800" progId="">
                  <p:embed/>
                </p:oleObj>
              </mc:Choice>
              <mc:Fallback>
                <p:oleObj name="CorelDRAW" r:id="rId4" imgW="1857600" imgH="12780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6625" y="5867400"/>
                        <a:ext cx="1857375" cy="128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7" name="Object 19"/>
          <p:cNvGraphicFramePr>
            <a:graphicFrameLocks noChangeAspect="1"/>
          </p:cNvGraphicFramePr>
          <p:nvPr/>
        </p:nvGraphicFramePr>
        <p:xfrm>
          <a:off x="0" y="1268413"/>
          <a:ext cx="9144000" cy="12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0" name="CorelDRAW" r:id="rId6" imgW="7770960" imgH="127800" progId="">
                  <p:embed/>
                </p:oleObj>
              </mc:Choice>
              <mc:Fallback>
                <p:oleObj name="CorelDRAW" r:id="rId6" imgW="7770960" imgH="127800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68413"/>
                        <a:ext cx="9144000" cy="12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" name="Object 20"/>
          <p:cNvGraphicFramePr>
            <a:graphicFrameLocks noChangeAspect="1"/>
          </p:cNvGraphicFramePr>
          <p:nvPr/>
        </p:nvGraphicFramePr>
        <p:xfrm>
          <a:off x="439738" y="4419600"/>
          <a:ext cx="322262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1" name="CorelDRAW" r:id="rId8" imgW="361800" imgH="2113920" progId="">
                  <p:embed/>
                </p:oleObj>
              </mc:Choice>
              <mc:Fallback>
                <p:oleObj name="CorelDRAW" r:id="rId8" imgW="361800" imgH="2113920" progId="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8" y="4419600"/>
                        <a:ext cx="322262" cy="188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9" name="Object 21"/>
          <p:cNvGraphicFramePr>
            <a:graphicFrameLocks noChangeAspect="1"/>
          </p:cNvGraphicFramePr>
          <p:nvPr/>
        </p:nvGraphicFramePr>
        <p:xfrm>
          <a:off x="0" y="5749925"/>
          <a:ext cx="1828800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2" name="CorelDRAW" r:id="rId10" imgW="1938240" imgH="461160" progId="">
                  <p:embed/>
                </p:oleObj>
              </mc:Choice>
              <mc:Fallback>
                <p:oleObj name="CorelDRAW" r:id="rId10" imgW="1938240" imgH="461160" progId="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749925"/>
                        <a:ext cx="1828800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Text Box 7"/>
          <p:cNvSpPr txBox="1">
            <a:spLocks noChangeArrowheads="1"/>
          </p:cNvSpPr>
          <p:nvPr/>
        </p:nvSpPr>
        <p:spPr bwMode="auto">
          <a:xfrm>
            <a:off x="107950" y="6453188"/>
            <a:ext cx="89281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200" b="1" dirty="0" smtClean="0">
                <a:latin typeface="Arial" pitchFamily="34" charset="0"/>
                <a:cs typeface="Arial" pitchFamily="34" charset="0"/>
              </a:rPr>
              <a:t>Celostátní síť pro venkov, listopad 2015</a:t>
            </a:r>
            <a:endParaRPr lang="cs-CZ" sz="3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72" name="Object 24"/>
          <p:cNvGraphicFramePr>
            <a:graphicFrameLocks noChangeAspect="1"/>
          </p:cNvGraphicFramePr>
          <p:nvPr/>
        </p:nvGraphicFramePr>
        <p:xfrm>
          <a:off x="214313" y="282575"/>
          <a:ext cx="1008062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3" name="CorelPhotoPaint.Image.9" r:id="rId12" imgW="3847619" imgH="1371429" progId="">
                  <p:embed/>
                </p:oleObj>
              </mc:Choice>
              <mc:Fallback>
                <p:oleObj name="CorelPhotoPaint.Image.9" r:id="rId12" imgW="3847619" imgH="1371429" progId="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282575"/>
                        <a:ext cx="1008062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Obrázek 7" descr="C:\Users\michalk\Desktop\bánov úp.png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5786" y="1785926"/>
            <a:ext cx="692948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délník 8"/>
          <p:cNvSpPr/>
          <p:nvPr/>
        </p:nvSpPr>
        <p:spPr>
          <a:xfrm>
            <a:off x="785786" y="1428736"/>
            <a:ext cx="3715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800" dirty="0" smtClean="0">
                <a:latin typeface="Arial" pitchFamily="34" charset="0"/>
                <a:cs typeface="Arial" pitchFamily="34" charset="0"/>
              </a:rPr>
              <a:t>Vymezení ÚSES v územním plánu</a:t>
            </a:r>
            <a:endParaRPr lang="cs-CZ" sz="1800" dirty="0"/>
          </a:p>
        </p:txBody>
      </p:sp>
    </p:spTree>
  </p:cSld>
  <p:clrMapOvr>
    <a:masterClrMapping/>
  </p:clrMapOvr>
  <p:transition advTm="1539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7286625" y="5867400"/>
          <a:ext cx="1857375" cy="128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3" name="CorelDRAW" r:id="rId4" imgW="1857600" imgH="127800" progId="">
                  <p:embed/>
                </p:oleObj>
              </mc:Choice>
              <mc:Fallback>
                <p:oleObj name="CorelDRAW" r:id="rId4" imgW="1857600" imgH="12780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6625" y="5867400"/>
                        <a:ext cx="1857375" cy="128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7" name="Object 19"/>
          <p:cNvGraphicFramePr>
            <a:graphicFrameLocks noChangeAspect="1"/>
          </p:cNvGraphicFramePr>
          <p:nvPr/>
        </p:nvGraphicFramePr>
        <p:xfrm>
          <a:off x="0" y="1268413"/>
          <a:ext cx="9144000" cy="12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4" name="CorelDRAW" r:id="rId6" imgW="7770960" imgH="127800" progId="">
                  <p:embed/>
                </p:oleObj>
              </mc:Choice>
              <mc:Fallback>
                <p:oleObj name="CorelDRAW" r:id="rId6" imgW="7770960" imgH="127800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68413"/>
                        <a:ext cx="9144000" cy="12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" name="Object 20"/>
          <p:cNvGraphicFramePr>
            <a:graphicFrameLocks noChangeAspect="1"/>
          </p:cNvGraphicFramePr>
          <p:nvPr/>
        </p:nvGraphicFramePr>
        <p:xfrm>
          <a:off x="439738" y="4419600"/>
          <a:ext cx="322262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5" name="CorelDRAW" r:id="rId8" imgW="361800" imgH="2113920" progId="">
                  <p:embed/>
                </p:oleObj>
              </mc:Choice>
              <mc:Fallback>
                <p:oleObj name="CorelDRAW" r:id="rId8" imgW="361800" imgH="2113920" progId="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8" y="4419600"/>
                        <a:ext cx="322262" cy="188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9" name="Object 21"/>
          <p:cNvGraphicFramePr>
            <a:graphicFrameLocks noChangeAspect="1"/>
          </p:cNvGraphicFramePr>
          <p:nvPr/>
        </p:nvGraphicFramePr>
        <p:xfrm>
          <a:off x="0" y="5749925"/>
          <a:ext cx="1828800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6" name="CorelDRAW" r:id="rId10" imgW="1938240" imgH="461160" progId="">
                  <p:embed/>
                </p:oleObj>
              </mc:Choice>
              <mc:Fallback>
                <p:oleObj name="CorelDRAW" r:id="rId10" imgW="1938240" imgH="461160" progId="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749925"/>
                        <a:ext cx="1828800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Text Box 7"/>
          <p:cNvSpPr txBox="1">
            <a:spLocks noChangeArrowheads="1"/>
          </p:cNvSpPr>
          <p:nvPr/>
        </p:nvSpPr>
        <p:spPr bwMode="auto">
          <a:xfrm>
            <a:off x="107950" y="6453188"/>
            <a:ext cx="89281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200" b="1" dirty="0" smtClean="0">
                <a:latin typeface="Arial" pitchFamily="34" charset="0"/>
                <a:cs typeface="Arial" pitchFamily="34" charset="0"/>
              </a:rPr>
              <a:t>Celostátní síť pro venkov, listopad 2015</a:t>
            </a:r>
            <a:endParaRPr lang="cs-CZ" sz="3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72" name="Object 24"/>
          <p:cNvGraphicFramePr>
            <a:graphicFrameLocks noChangeAspect="1"/>
          </p:cNvGraphicFramePr>
          <p:nvPr/>
        </p:nvGraphicFramePr>
        <p:xfrm>
          <a:off x="214313" y="282575"/>
          <a:ext cx="1008062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7" name="CorelPhotoPaint.Image.9" r:id="rId12" imgW="3847619" imgH="1371429" progId="">
                  <p:embed/>
                </p:oleObj>
              </mc:Choice>
              <mc:Fallback>
                <p:oleObj name="CorelPhotoPaint.Image.9" r:id="rId12" imgW="3847619" imgH="1371429" progId="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282575"/>
                        <a:ext cx="1008062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Obrázek 7" descr="C:\Users\michalk\Desktop\bánov kpú.png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5786" y="1857364"/>
            <a:ext cx="721523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délník 8"/>
          <p:cNvSpPr/>
          <p:nvPr/>
        </p:nvSpPr>
        <p:spPr>
          <a:xfrm>
            <a:off x="785786" y="1428736"/>
            <a:ext cx="5472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800" dirty="0" smtClean="0">
                <a:latin typeface="Arial" pitchFamily="34" charset="0"/>
                <a:cs typeface="Arial" pitchFamily="34" charset="0"/>
              </a:rPr>
              <a:t>Vymezení ÚSES v plánu společných zařízení 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KoPÚ</a:t>
            </a:r>
            <a:endParaRPr lang="cs-CZ" sz="1800" dirty="0"/>
          </a:p>
        </p:txBody>
      </p:sp>
    </p:spTree>
  </p:cSld>
  <p:clrMapOvr>
    <a:masterClrMapping/>
  </p:clrMapOvr>
  <p:transition advTm="1539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7286625" y="5867400"/>
          <a:ext cx="1857375" cy="128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3" name="CorelDRAW" r:id="rId3" imgW="1857600" imgH="127800" progId="">
                  <p:embed/>
                </p:oleObj>
              </mc:Choice>
              <mc:Fallback>
                <p:oleObj name="CorelDRAW" r:id="rId3" imgW="1857600" imgH="12780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6625" y="5867400"/>
                        <a:ext cx="1857375" cy="128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7" name="Object 19"/>
          <p:cNvGraphicFramePr>
            <a:graphicFrameLocks noChangeAspect="1"/>
          </p:cNvGraphicFramePr>
          <p:nvPr/>
        </p:nvGraphicFramePr>
        <p:xfrm>
          <a:off x="0" y="1268413"/>
          <a:ext cx="9144000" cy="12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4" name="CorelDRAW" r:id="rId5" imgW="7770960" imgH="127800" progId="">
                  <p:embed/>
                </p:oleObj>
              </mc:Choice>
              <mc:Fallback>
                <p:oleObj name="CorelDRAW" r:id="rId5" imgW="7770960" imgH="127800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68413"/>
                        <a:ext cx="9144000" cy="12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" name="Object 20"/>
          <p:cNvGraphicFramePr>
            <a:graphicFrameLocks noChangeAspect="1"/>
          </p:cNvGraphicFramePr>
          <p:nvPr/>
        </p:nvGraphicFramePr>
        <p:xfrm>
          <a:off x="439738" y="4419600"/>
          <a:ext cx="322262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5" name="CorelDRAW" r:id="rId7" imgW="361800" imgH="2113920" progId="">
                  <p:embed/>
                </p:oleObj>
              </mc:Choice>
              <mc:Fallback>
                <p:oleObj name="CorelDRAW" r:id="rId7" imgW="361800" imgH="2113920" progId="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8" y="4419600"/>
                        <a:ext cx="322262" cy="188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9" name="Object 21"/>
          <p:cNvGraphicFramePr>
            <a:graphicFrameLocks noChangeAspect="1"/>
          </p:cNvGraphicFramePr>
          <p:nvPr/>
        </p:nvGraphicFramePr>
        <p:xfrm>
          <a:off x="0" y="5749925"/>
          <a:ext cx="1828800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6" name="CorelDRAW" r:id="rId9" imgW="1938240" imgH="461160" progId="">
                  <p:embed/>
                </p:oleObj>
              </mc:Choice>
              <mc:Fallback>
                <p:oleObj name="CorelDRAW" r:id="rId9" imgW="1938240" imgH="461160" progId="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749925"/>
                        <a:ext cx="1828800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Text Box 23"/>
          <p:cNvSpPr txBox="1">
            <a:spLocks noChangeArrowheads="1"/>
          </p:cNvSpPr>
          <p:nvPr/>
        </p:nvSpPr>
        <p:spPr bwMode="auto">
          <a:xfrm>
            <a:off x="250825" y="836613"/>
            <a:ext cx="8713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 dirty="0" smtClean="0">
                <a:latin typeface="Arial" charset="0"/>
                <a:cs typeface="Arial" charset="0"/>
              </a:rPr>
              <a:t>Posuzování vlivů na ŽP</a:t>
            </a:r>
            <a:endParaRPr lang="cs-CZ" dirty="0">
              <a:latin typeface="Arial" charset="0"/>
              <a:cs typeface="Arial" charset="0"/>
            </a:endParaRPr>
          </a:p>
        </p:txBody>
      </p:sp>
      <p:sp>
        <p:nvSpPr>
          <p:cNvPr id="2056" name="Text Box 15"/>
          <p:cNvSpPr txBox="1">
            <a:spLocks noChangeArrowheads="1"/>
          </p:cNvSpPr>
          <p:nvPr/>
        </p:nvSpPr>
        <p:spPr bwMode="auto">
          <a:xfrm>
            <a:off x="900113" y="1700213"/>
            <a:ext cx="7862887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Záměry podléhající posouzení:</a:t>
            </a:r>
            <a:endParaRPr lang="cs-CZ" b="1" dirty="0">
              <a:latin typeface="Arial" pitchFamily="34" charset="0"/>
              <a:cs typeface="Arial" pitchFamily="34" charset="0"/>
            </a:endParaRPr>
          </a:p>
          <a:p>
            <a:endParaRPr lang="cs-CZ" sz="12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cs-CZ" sz="1200" dirty="0" smtClean="0">
                <a:latin typeface="Arial" pitchFamily="34" charset="0"/>
                <a:cs typeface="Arial" pitchFamily="34" charset="0"/>
              </a:rPr>
              <a:t> Příloha č. 1 k zákonu č. 100/2001 Sb. o posuzování vlivů na ŽP, v platném znění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Kategorie 1 (záměry vždy podléhající posouzení) – např. trvalé odlesnění či zalesnění o ploše nad 25 ha, vodní 	nádrže s objemem nad 10 mil. m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³,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 projekty VH úprav (odvodnění, závlahy, PEO, terénní úpravy…) 	na ploše nad 50 ha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Kategorie 2 (záměry vyžadující zjišťovací řízení) – např. trvalé nebo dočasné odlesnění plochy 5 - 25 ha, 	restrukturalizace pozemků v krajině (intenzifikace či naopak uvedení ZP do klidu) na ploše od 10 	ha, VH úpravy (odvodnění, závlahy, PEO, terénní úpravy…) na ploše od 10 do 50 ha, úpravy toků a 	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PPO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 významně měnící charakter toku a ráz krajiny, rybníky k chovu ryb s obsádkou nad 10 t živé 	hmotnosti, vodní nádrže s objemem nad 100 tis. m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³,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72" name="Object 24"/>
          <p:cNvGraphicFramePr>
            <a:graphicFrameLocks noChangeAspect="1"/>
          </p:cNvGraphicFramePr>
          <p:nvPr/>
        </p:nvGraphicFramePr>
        <p:xfrm>
          <a:off x="214313" y="282575"/>
          <a:ext cx="1008062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7" name="CorelPhotoPaint.Image.9" r:id="rId11" imgW="3847619" imgH="1371429" progId="">
                  <p:embed/>
                </p:oleObj>
              </mc:Choice>
              <mc:Fallback>
                <p:oleObj name="CorelPhotoPaint.Image.9" r:id="rId11" imgW="3847619" imgH="1371429" progId="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282575"/>
                        <a:ext cx="1008062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07950" y="6453188"/>
            <a:ext cx="89281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200" b="1" dirty="0" smtClean="0">
                <a:latin typeface="Arial" pitchFamily="34" charset="0"/>
                <a:cs typeface="Arial" pitchFamily="34" charset="0"/>
              </a:rPr>
              <a:t>Celostátní síť pro venkov, listopad 2015</a:t>
            </a:r>
            <a:endParaRPr lang="cs-CZ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7286625" y="5867400"/>
          <a:ext cx="1857375" cy="128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9" name="CorelDRAW" r:id="rId3" imgW="1857600" imgH="127800" progId="">
                  <p:embed/>
                </p:oleObj>
              </mc:Choice>
              <mc:Fallback>
                <p:oleObj name="CorelDRAW" r:id="rId3" imgW="1857600" imgH="12780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6625" y="5867400"/>
                        <a:ext cx="1857375" cy="128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7" name="Object 19"/>
          <p:cNvGraphicFramePr>
            <a:graphicFrameLocks noChangeAspect="1"/>
          </p:cNvGraphicFramePr>
          <p:nvPr/>
        </p:nvGraphicFramePr>
        <p:xfrm>
          <a:off x="0" y="1268413"/>
          <a:ext cx="9144000" cy="12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0" name="CorelDRAW" r:id="rId5" imgW="7770960" imgH="127800" progId="">
                  <p:embed/>
                </p:oleObj>
              </mc:Choice>
              <mc:Fallback>
                <p:oleObj name="CorelDRAW" r:id="rId5" imgW="7770960" imgH="127800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68413"/>
                        <a:ext cx="9144000" cy="12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" name="Object 20"/>
          <p:cNvGraphicFramePr>
            <a:graphicFrameLocks noChangeAspect="1"/>
          </p:cNvGraphicFramePr>
          <p:nvPr/>
        </p:nvGraphicFramePr>
        <p:xfrm>
          <a:off x="439738" y="4419600"/>
          <a:ext cx="322262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1" name="CorelDRAW" r:id="rId7" imgW="361800" imgH="2113920" progId="">
                  <p:embed/>
                </p:oleObj>
              </mc:Choice>
              <mc:Fallback>
                <p:oleObj name="CorelDRAW" r:id="rId7" imgW="361800" imgH="2113920" progId="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8" y="4419600"/>
                        <a:ext cx="322262" cy="188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9" name="Object 21"/>
          <p:cNvGraphicFramePr>
            <a:graphicFrameLocks noChangeAspect="1"/>
          </p:cNvGraphicFramePr>
          <p:nvPr/>
        </p:nvGraphicFramePr>
        <p:xfrm>
          <a:off x="0" y="5749925"/>
          <a:ext cx="1828800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2" name="CorelDRAW" r:id="rId9" imgW="1938240" imgH="461160" progId="">
                  <p:embed/>
                </p:oleObj>
              </mc:Choice>
              <mc:Fallback>
                <p:oleObj name="CorelDRAW" r:id="rId9" imgW="1938240" imgH="461160" progId="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749925"/>
                        <a:ext cx="1828800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9" name="Text Box 23"/>
          <p:cNvSpPr txBox="1">
            <a:spLocks noChangeArrowheads="1"/>
          </p:cNvSpPr>
          <p:nvPr/>
        </p:nvSpPr>
        <p:spPr bwMode="auto">
          <a:xfrm>
            <a:off x="0" y="836613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1600" b="1" dirty="0" smtClean="0">
                <a:latin typeface="Arial Black" pitchFamily="34" charset="0"/>
                <a:cs typeface="Arial" pitchFamily="34" charset="0"/>
              </a:rPr>
              <a:t>Ochrana přírody a krajiny, </a:t>
            </a:r>
            <a:r>
              <a:rPr lang="cs-CZ" sz="1600" b="1" dirty="0" err="1" smtClean="0">
                <a:latin typeface="Arial Black" pitchFamily="34" charset="0"/>
                <a:cs typeface="Arial" pitchFamily="34" charset="0"/>
              </a:rPr>
              <a:t>krajinotvorná</a:t>
            </a:r>
            <a:r>
              <a:rPr lang="cs-CZ" sz="1600" b="1" dirty="0" smtClean="0">
                <a:latin typeface="Arial Black" pitchFamily="34" charset="0"/>
                <a:cs typeface="Arial" pitchFamily="34" charset="0"/>
              </a:rPr>
              <a:t> opatření v rámci pozemkových úprav</a:t>
            </a:r>
            <a:endParaRPr lang="cs-CZ" sz="1600" b="1" dirty="0">
              <a:latin typeface="Arial Black" pitchFamily="34" charset="0"/>
              <a:cs typeface="Arial" pitchFamily="34" charset="0"/>
            </a:endParaRPr>
          </a:p>
        </p:txBody>
      </p:sp>
      <p:graphicFrame>
        <p:nvGraphicFramePr>
          <p:cNvPr id="2072" name="Object 24"/>
          <p:cNvGraphicFramePr>
            <a:graphicFrameLocks noChangeAspect="1"/>
          </p:cNvGraphicFramePr>
          <p:nvPr/>
        </p:nvGraphicFramePr>
        <p:xfrm>
          <a:off x="323850" y="276225"/>
          <a:ext cx="100806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3" name="CorelPhotoPaint.Image.9" r:id="rId11" imgW="3847619" imgH="1371429" progId="">
                  <p:embed/>
                </p:oleObj>
              </mc:Choice>
              <mc:Fallback>
                <p:oleObj name="CorelPhotoPaint.Image.9" r:id="rId11" imgW="3847619" imgH="1371429" progId="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76225"/>
                        <a:ext cx="1008063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1" name="Text Box 15"/>
          <p:cNvSpPr txBox="1">
            <a:spLocks noChangeArrowheads="1"/>
          </p:cNvSpPr>
          <p:nvPr/>
        </p:nvSpPr>
        <p:spPr bwMode="auto">
          <a:xfrm>
            <a:off x="785813" y="2928938"/>
            <a:ext cx="78628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4000" b="1" dirty="0" smtClean="0">
                <a:latin typeface="Arial" charset="0"/>
                <a:cs typeface="Arial" charset="0"/>
              </a:rPr>
              <a:t>Děkuji </a:t>
            </a:r>
            <a:r>
              <a:rPr lang="cs-CZ" sz="4000" b="1" dirty="0">
                <a:latin typeface="Arial" charset="0"/>
                <a:cs typeface="Arial" charset="0"/>
              </a:rPr>
              <a:t>za pozornost</a:t>
            </a:r>
            <a:endParaRPr lang="cs-CZ" sz="4000" dirty="0">
              <a:latin typeface="Arial" charset="0"/>
              <a:cs typeface="Arial" charset="0"/>
            </a:endParaRPr>
          </a:p>
          <a:p>
            <a:pPr algn="ctr"/>
            <a:endParaRPr lang="cs-CZ" sz="1600" i="1" dirty="0">
              <a:latin typeface="Arial" charset="0"/>
              <a:cs typeface="Arial" charset="0"/>
            </a:endParaRPr>
          </a:p>
        </p:txBody>
      </p:sp>
      <p:sp>
        <p:nvSpPr>
          <p:cNvPr id="28682" name="Text Box 15"/>
          <p:cNvSpPr txBox="1">
            <a:spLocks noChangeArrowheads="1"/>
          </p:cNvSpPr>
          <p:nvPr/>
        </p:nvSpPr>
        <p:spPr bwMode="auto">
          <a:xfrm>
            <a:off x="395288" y="4292600"/>
            <a:ext cx="83677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400" i="1" dirty="0" smtClean="0">
                <a:latin typeface="Arial" charset="0"/>
                <a:cs typeface="Arial" charset="0"/>
              </a:rPr>
              <a:t>RNDr. Josef Glos</a:t>
            </a:r>
          </a:p>
          <a:p>
            <a:pPr algn="ctr"/>
            <a:r>
              <a:rPr lang="cs-CZ" sz="1400" i="1" dirty="0" smtClean="0">
                <a:latin typeface="Arial" charset="0"/>
                <a:cs typeface="Arial" charset="0"/>
              </a:rPr>
              <a:t>AGERIS s. r. o.</a:t>
            </a:r>
          </a:p>
          <a:p>
            <a:pPr algn="ctr"/>
            <a:r>
              <a:rPr lang="cs-CZ" sz="1400" i="1" dirty="0" smtClean="0">
                <a:latin typeface="Arial" charset="0"/>
                <a:cs typeface="Arial" charset="0"/>
              </a:rPr>
              <a:t>Jeřábkova 5, 602 00 Brno</a:t>
            </a:r>
          </a:p>
          <a:p>
            <a:pPr algn="ctr"/>
            <a:r>
              <a:rPr lang="cs-CZ" sz="1400" i="1" dirty="0" smtClean="0">
                <a:latin typeface="Arial" charset="0"/>
                <a:cs typeface="Arial" charset="0"/>
              </a:rPr>
              <a:t> E-mail: </a:t>
            </a:r>
            <a:r>
              <a:rPr lang="cs-CZ" sz="1400" i="1" dirty="0" err="1" smtClean="0">
                <a:latin typeface="Arial" charset="0"/>
                <a:cs typeface="Arial" charset="0"/>
              </a:rPr>
              <a:t>josef.glos</a:t>
            </a:r>
            <a:r>
              <a:rPr lang="cs-CZ" sz="1400" i="1" dirty="0" smtClean="0">
                <a:latin typeface="Arial" charset="0"/>
                <a:cs typeface="Arial" charset="0"/>
              </a:rPr>
              <a:t>@</a:t>
            </a:r>
            <a:r>
              <a:rPr lang="cs-CZ" sz="1400" i="1" dirty="0" err="1" smtClean="0">
                <a:latin typeface="Arial" charset="0"/>
                <a:cs typeface="Arial" charset="0"/>
              </a:rPr>
              <a:t>ageris.cz</a:t>
            </a:r>
            <a:endParaRPr lang="cs-CZ" sz="1400" i="1" dirty="0">
              <a:latin typeface="Arial" charset="0"/>
              <a:cs typeface="Arial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07950" y="6453188"/>
            <a:ext cx="89281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200" b="1" dirty="0" smtClean="0">
                <a:latin typeface="Arial" pitchFamily="34" charset="0"/>
                <a:cs typeface="Arial" pitchFamily="34" charset="0"/>
              </a:rPr>
              <a:t>Celostátní síť pro venkov, listopad 2015</a:t>
            </a:r>
            <a:endParaRPr lang="cs-CZ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7286625" y="5867400"/>
          <a:ext cx="1857375" cy="128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7" name="CorelDRAW" r:id="rId3" imgW="1857600" imgH="127800" progId="">
                  <p:embed/>
                </p:oleObj>
              </mc:Choice>
              <mc:Fallback>
                <p:oleObj name="CorelDRAW" r:id="rId3" imgW="1857600" imgH="12780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6625" y="5867400"/>
                        <a:ext cx="1857375" cy="128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7" name="Object 19"/>
          <p:cNvGraphicFramePr>
            <a:graphicFrameLocks noChangeAspect="1"/>
          </p:cNvGraphicFramePr>
          <p:nvPr/>
        </p:nvGraphicFramePr>
        <p:xfrm>
          <a:off x="0" y="1268413"/>
          <a:ext cx="9144000" cy="12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8" name="CorelDRAW" r:id="rId5" imgW="7770960" imgH="127800" progId="">
                  <p:embed/>
                </p:oleObj>
              </mc:Choice>
              <mc:Fallback>
                <p:oleObj name="CorelDRAW" r:id="rId5" imgW="7770960" imgH="127800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68413"/>
                        <a:ext cx="9144000" cy="12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" name="Object 20"/>
          <p:cNvGraphicFramePr>
            <a:graphicFrameLocks noChangeAspect="1"/>
          </p:cNvGraphicFramePr>
          <p:nvPr/>
        </p:nvGraphicFramePr>
        <p:xfrm>
          <a:off x="439738" y="4419600"/>
          <a:ext cx="322262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9" name="CorelDRAW" r:id="rId7" imgW="361800" imgH="2113920" progId="">
                  <p:embed/>
                </p:oleObj>
              </mc:Choice>
              <mc:Fallback>
                <p:oleObj name="CorelDRAW" r:id="rId7" imgW="361800" imgH="2113920" progId="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8" y="4419600"/>
                        <a:ext cx="322262" cy="188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9" name="Object 21"/>
          <p:cNvGraphicFramePr>
            <a:graphicFrameLocks noChangeAspect="1"/>
          </p:cNvGraphicFramePr>
          <p:nvPr/>
        </p:nvGraphicFramePr>
        <p:xfrm>
          <a:off x="0" y="5749925"/>
          <a:ext cx="1828800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0" name="CorelDRAW" r:id="rId9" imgW="1938240" imgH="461160" progId="">
                  <p:embed/>
                </p:oleObj>
              </mc:Choice>
              <mc:Fallback>
                <p:oleObj name="CorelDRAW" r:id="rId9" imgW="1938240" imgH="461160" progId="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749925"/>
                        <a:ext cx="1828800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Text Box 23"/>
          <p:cNvSpPr txBox="1">
            <a:spLocks noChangeArrowheads="1"/>
          </p:cNvSpPr>
          <p:nvPr/>
        </p:nvSpPr>
        <p:spPr bwMode="auto">
          <a:xfrm>
            <a:off x="250825" y="836613"/>
            <a:ext cx="8713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 dirty="0" smtClean="0">
                <a:latin typeface="Arial" charset="0"/>
                <a:cs typeface="Arial" charset="0"/>
              </a:rPr>
              <a:t>Ochrana přírody a krajiny</a:t>
            </a:r>
            <a:endParaRPr lang="cs-CZ" dirty="0">
              <a:latin typeface="Arial" charset="0"/>
              <a:cs typeface="Arial" charset="0"/>
            </a:endParaRPr>
          </a:p>
        </p:txBody>
      </p:sp>
      <p:sp>
        <p:nvSpPr>
          <p:cNvPr id="2056" name="Text Box 15"/>
          <p:cNvSpPr txBox="1">
            <a:spLocks noChangeArrowheads="1"/>
          </p:cNvSpPr>
          <p:nvPr/>
        </p:nvSpPr>
        <p:spPr bwMode="auto">
          <a:xfrm>
            <a:off x="900113" y="1700213"/>
            <a:ext cx="7862887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dirty="0">
                <a:latin typeface="Arial" pitchFamily="34" charset="0"/>
                <a:cs typeface="Arial" pitchFamily="34" charset="0"/>
              </a:rPr>
              <a:t>Typy chráněných částí přírody a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krajiny:</a:t>
            </a:r>
            <a:endParaRPr lang="cs-CZ" b="1" dirty="0">
              <a:latin typeface="Arial" pitchFamily="34" charset="0"/>
              <a:cs typeface="Arial" pitchFamily="34" charset="0"/>
            </a:endParaRPr>
          </a:p>
          <a:p>
            <a:endParaRPr lang="cs-CZ" sz="12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cs-CZ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zvláště chráněná území (ZCHÚ) - národní parky (NP) + jejich zonace, chráněné krajinné oblasti (CHKO + jejich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	zonace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), národní přírodní rezervace (NPR), národní přírodní památky (NPP), přírodní rezervace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	(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PR) a přírodní památky (PP)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cs-CZ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Natura 2000 - evropsky významné lokality (EVL) a ptačí oblasti (PO)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cs-CZ" sz="1200" dirty="0" smtClean="0">
                <a:latin typeface="Arial" pitchFamily="34" charset="0"/>
                <a:cs typeface="Arial" pitchFamily="34" charset="0"/>
              </a:rPr>
              <a:t> památné stromy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cs-CZ" sz="1200" dirty="0" smtClean="0">
                <a:latin typeface="Arial" pitchFamily="34" charset="0"/>
                <a:cs typeface="Arial" pitchFamily="34" charset="0"/>
              </a:rPr>
              <a:t> významné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krajinné prvky - zákonem taxativně vyjmenované + registrované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cs-CZ" sz="1200" dirty="0" smtClean="0">
                <a:latin typeface="Arial" pitchFamily="34" charset="0"/>
                <a:cs typeface="Arial" pitchFamily="34" charset="0"/>
              </a:rPr>
              <a:t> ochrana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krajinného rázu a přírodní parky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cs-CZ" sz="1200" dirty="0" smtClean="0">
                <a:latin typeface="Arial" pitchFamily="34" charset="0"/>
                <a:cs typeface="Arial" pitchFamily="34" charset="0"/>
              </a:rPr>
              <a:t> přechodně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chráněné plochy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72" name="Object 24"/>
          <p:cNvGraphicFramePr>
            <a:graphicFrameLocks noChangeAspect="1"/>
          </p:cNvGraphicFramePr>
          <p:nvPr/>
        </p:nvGraphicFramePr>
        <p:xfrm>
          <a:off x="214313" y="282575"/>
          <a:ext cx="1008062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1" name="CorelPhotoPaint.Image.9" r:id="rId11" imgW="3847619" imgH="1371429" progId="">
                  <p:embed/>
                </p:oleObj>
              </mc:Choice>
              <mc:Fallback>
                <p:oleObj name="CorelPhotoPaint.Image.9" r:id="rId11" imgW="3847619" imgH="1371429" progId="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282575"/>
                        <a:ext cx="1008062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07950" y="6453188"/>
            <a:ext cx="89281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200" b="1" dirty="0" smtClean="0">
                <a:latin typeface="Arial" pitchFamily="34" charset="0"/>
                <a:cs typeface="Arial" pitchFamily="34" charset="0"/>
              </a:rPr>
              <a:t>Celostátní síť pro venkov, listopad 2015</a:t>
            </a:r>
            <a:endParaRPr lang="cs-CZ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7286625" y="5867400"/>
          <a:ext cx="1857375" cy="128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9" name="CorelDRAW" r:id="rId3" imgW="1857600" imgH="127800" progId="">
                  <p:embed/>
                </p:oleObj>
              </mc:Choice>
              <mc:Fallback>
                <p:oleObj name="CorelDRAW" r:id="rId3" imgW="1857600" imgH="12780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6625" y="5867400"/>
                        <a:ext cx="1857375" cy="128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7" name="Object 19"/>
          <p:cNvGraphicFramePr>
            <a:graphicFrameLocks noChangeAspect="1"/>
          </p:cNvGraphicFramePr>
          <p:nvPr/>
        </p:nvGraphicFramePr>
        <p:xfrm>
          <a:off x="0" y="1268413"/>
          <a:ext cx="9144000" cy="12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0" name="CorelDRAW" r:id="rId5" imgW="7770960" imgH="127800" progId="">
                  <p:embed/>
                </p:oleObj>
              </mc:Choice>
              <mc:Fallback>
                <p:oleObj name="CorelDRAW" r:id="rId5" imgW="7770960" imgH="127800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68413"/>
                        <a:ext cx="9144000" cy="12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" name="Object 20"/>
          <p:cNvGraphicFramePr>
            <a:graphicFrameLocks noChangeAspect="1"/>
          </p:cNvGraphicFramePr>
          <p:nvPr/>
        </p:nvGraphicFramePr>
        <p:xfrm>
          <a:off x="439738" y="4419600"/>
          <a:ext cx="322262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1" name="CorelDRAW" r:id="rId7" imgW="361800" imgH="2113920" progId="">
                  <p:embed/>
                </p:oleObj>
              </mc:Choice>
              <mc:Fallback>
                <p:oleObj name="CorelDRAW" r:id="rId7" imgW="361800" imgH="2113920" progId="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8" y="4419600"/>
                        <a:ext cx="322262" cy="188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9" name="Object 21"/>
          <p:cNvGraphicFramePr>
            <a:graphicFrameLocks noChangeAspect="1"/>
          </p:cNvGraphicFramePr>
          <p:nvPr/>
        </p:nvGraphicFramePr>
        <p:xfrm>
          <a:off x="0" y="5749925"/>
          <a:ext cx="1828800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2" name="CorelDRAW" r:id="rId9" imgW="1938240" imgH="461160" progId="">
                  <p:embed/>
                </p:oleObj>
              </mc:Choice>
              <mc:Fallback>
                <p:oleObj name="CorelDRAW" r:id="rId9" imgW="1938240" imgH="461160" progId="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749925"/>
                        <a:ext cx="1828800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Text Box 23"/>
          <p:cNvSpPr txBox="1">
            <a:spLocks noChangeArrowheads="1"/>
          </p:cNvSpPr>
          <p:nvPr/>
        </p:nvSpPr>
        <p:spPr bwMode="auto">
          <a:xfrm>
            <a:off x="250825" y="836613"/>
            <a:ext cx="8713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 dirty="0" smtClean="0">
                <a:latin typeface="Arial" charset="0"/>
                <a:cs typeface="Arial" charset="0"/>
              </a:rPr>
              <a:t>Ochrana přírody a krajiny</a:t>
            </a:r>
            <a:endParaRPr lang="cs-CZ" dirty="0">
              <a:latin typeface="Arial" charset="0"/>
              <a:cs typeface="Arial" charset="0"/>
            </a:endParaRPr>
          </a:p>
        </p:txBody>
      </p:sp>
      <p:sp>
        <p:nvSpPr>
          <p:cNvPr id="2056" name="Text Box 15"/>
          <p:cNvSpPr txBox="1">
            <a:spLocks noChangeArrowheads="1"/>
          </p:cNvSpPr>
          <p:nvPr/>
        </p:nvSpPr>
        <p:spPr bwMode="auto">
          <a:xfrm>
            <a:off x="900113" y="1700213"/>
            <a:ext cx="7862887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dirty="0">
                <a:latin typeface="Arial" pitchFamily="34" charset="0"/>
                <a:cs typeface="Arial" pitchFamily="34" charset="0"/>
              </a:rPr>
              <a:t>Opatření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plánu společných zařízení:</a:t>
            </a:r>
            <a:endParaRPr lang="cs-CZ" b="1" dirty="0">
              <a:latin typeface="Arial" pitchFamily="34" charset="0"/>
              <a:cs typeface="Arial" pitchFamily="34" charset="0"/>
            </a:endParaRPr>
          </a:p>
          <a:p>
            <a:endParaRPr lang="cs-CZ" sz="12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cs-CZ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ÚSES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PEO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 PPO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 jiná – speciální opatření </a:t>
            </a:r>
            <a:endParaRPr lang="cs-CZ" sz="1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07950" y="6453188"/>
            <a:ext cx="89281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200" b="1" dirty="0" smtClean="0">
                <a:latin typeface="Arial" pitchFamily="34" charset="0"/>
                <a:cs typeface="Arial" pitchFamily="34" charset="0"/>
              </a:rPr>
              <a:t>Celostátní síť pro venkov, listopad 2015</a:t>
            </a:r>
            <a:endParaRPr lang="cs-CZ" sz="3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72" name="Object 24"/>
          <p:cNvGraphicFramePr>
            <a:graphicFrameLocks noChangeAspect="1"/>
          </p:cNvGraphicFramePr>
          <p:nvPr/>
        </p:nvGraphicFramePr>
        <p:xfrm>
          <a:off x="214313" y="282575"/>
          <a:ext cx="1008062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3" name="CorelPhotoPaint.Image.9" r:id="rId11" imgW="3847619" imgH="1371429" progId="">
                  <p:embed/>
                </p:oleObj>
              </mc:Choice>
              <mc:Fallback>
                <p:oleObj name="CorelPhotoPaint.Image.9" r:id="rId11" imgW="3847619" imgH="1371429" progId="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282575"/>
                        <a:ext cx="1008062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7286625" y="5867400"/>
          <a:ext cx="1857375" cy="128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7" name="CorelDRAW" r:id="rId4" imgW="1857600" imgH="127800" progId="">
                  <p:embed/>
                </p:oleObj>
              </mc:Choice>
              <mc:Fallback>
                <p:oleObj name="CorelDRAW" r:id="rId4" imgW="1857600" imgH="12780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6625" y="5867400"/>
                        <a:ext cx="1857375" cy="128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7" name="Object 19"/>
          <p:cNvGraphicFramePr>
            <a:graphicFrameLocks noChangeAspect="1"/>
          </p:cNvGraphicFramePr>
          <p:nvPr/>
        </p:nvGraphicFramePr>
        <p:xfrm>
          <a:off x="0" y="1268413"/>
          <a:ext cx="9144000" cy="12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8" name="CorelDRAW" r:id="rId6" imgW="7770960" imgH="127800" progId="">
                  <p:embed/>
                </p:oleObj>
              </mc:Choice>
              <mc:Fallback>
                <p:oleObj name="CorelDRAW" r:id="rId6" imgW="7770960" imgH="127800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68413"/>
                        <a:ext cx="9144000" cy="12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" name="Object 20"/>
          <p:cNvGraphicFramePr>
            <a:graphicFrameLocks noChangeAspect="1"/>
          </p:cNvGraphicFramePr>
          <p:nvPr/>
        </p:nvGraphicFramePr>
        <p:xfrm>
          <a:off x="439738" y="4419600"/>
          <a:ext cx="322262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9" name="CorelDRAW" r:id="rId8" imgW="361800" imgH="2113920" progId="">
                  <p:embed/>
                </p:oleObj>
              </mc:Choice>
              <mc:Fallback>
                <p:oleObj name="CorelDRAW" r:id="rId8" imgW="361800" imgH="2113920" progId="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8" y="4419600"/>
                        <a:ext cx="322262" cy="188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9" name="Object 21"/>
          <p:cNvGraphicFramePr>
            <a:graphicFrameLocks noChangeAspect="1"/>
          </p:cNvGraphicFramePr>
          <p:nvPr/>
        </p:nvGraphicFramePr>
        <p:xfrm>
          <a:off x="0" y="5749925"/>
          <a:ext cx="1828800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0" name="CorelDRAW" r:id="rId10" imgW="1938240" imgH="461160" progId="">
                  <p:embed/>
                </p:oleObj>
              </mc:Choice>
              <mc:Fallback>
                <p:oleObj name="CorelDRAW" r:id="rId10" imgW="1938240" imgH="461160" progId="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749925"/>
                        <a:ext cx="1828800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Text Box 7"/>
          <p:cNvSpPr txBox="1">
            <a:spLocks noChangeArrowheads="1"/>
          </p:cNvSpPr>
          <p:nvPr/>
        </p:nvSpPr>
        <p:spPr bwMode="auto">
          <a:xfrm>
            <a:off x="107950" y="6453188"/>
            <a:ext cx="89281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200" b="1" dirty="0" smtClean="0">
                <a:latin typeface="Arial" pitchFamily="34" charset="0"/>
                <a:cs typeface="Arial" pitchFamily="34" charset="0"/>
              </a:rPr>
              <a:t>Celostátní síť pro venkov, listopad 2015</a:t>
            </a:r>
            <a:endParaRPr lang="cs-CZ" sz="3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72" name="Object 24"/>
          <p:cNvGraphicFramePr>
            <a:graphicFrameLocks noChangeAspect="1"/>
          </p:cNvGraphicFramePr>
          <p:nvPr/>
        </p:nvGraphicFramePr>
        <p:xfrm>
          <a:off x="214313" y="282575"/>
          <a:ext cx="1008062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1" name="CorelPhotoPaint.Image.9" r:id="rId12" imgW="3847619" imgH="1371429" progId="">
                  <p:embed/>
                </p:oleObj>
              </mc:Choice>
              <mc:Fallback>
                <p:oleObj name="CorelPhotoPaint.Image.9" r:id="rId12" imgW="3847619" imgH="1371429" progId="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282575"/>
                        <a:ext cx="1008062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7" name="Rectangle 7"/>
          <p:cNvSpPr>
            <a:spLocks noChangeArrowheads="1"/>
          </p:cNvSpPr>
          <p:nvPr/>
        </p:nvSpPr>
        <p:spPr bwMode="auto">
          <a:xfrm>
            <a:off x="357158" y="1500174"/>
            <a:ext cx="821537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Územní systém ekologické stability krajiny 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(ÚSES) je vzájemně propojený soubor přirozených i pozměněných, avšak přírodě blízkých ekosystémů, které udržují přírodní rovnováhu.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Rozlišuje se </a:t>
            </a: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místní, regionální a </a:t>
            </a:r>
            <a:r>
              <a:rPr kumimoji="0" lang="cs-CZ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nadregionální</a:t>
            </a: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systém ekologické stability</a:t>
            </a: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57158" y="2714620"/>
            <a:ext cx="85011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 smtClean="0">
                <a:latin typeface="Arial" pitchFamily="34" charset="0"/>
                <a:cs typeface="Arial" pitchFamily="34" charset="0"/>
              </a:rPr>
              <a:t>Biocentrum 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je segment krajiny, který svou velikostí a stavem ekologických podmínek umožňuje trvalou existenci druhů a ekosystémů přirozeného genofondu krajiny. </a:t>
            </a:r>
            <a:endParaRPr lang="cs-CZ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357158" y="3357562"/>
            <a:ext cx="8429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 smtClean="0">
                <a:latin typeface="Arial" pitchFamily="34" charset="0"/>
                <a:cs typeface="Arial" pitchFamily="34" charset="0"/>
              </a:rPr>
              <a:t>Biokoridor 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je segment krajiny, který svou velikostí a stavem ekologických podmínek umožňuje migraci organismů a propojuje mezi sebou biocentra.</a:t>
            </a:r>
            <a:endParaRPr lang="cs-CZ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57158" y="4000504"/>
            <a:ext cx="8001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 smtClean="0">
                <a:latin typeface="Arial" pitchFamily="34" charset="0"/>
                <a:cs typeface="Arial" pitchFamily="34" charset="0"/>
              </a:rPr>
              <a:t>Interakční prvek 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je obvykle liniový segment krajiny, který zprostředkovává příznivé působení biocenter a biokoridorů na okolní, ekologicky méně stabilní krajinu. </a:t>
            </a:r>
            <a:endParaRPr lang="cs-CZ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250825" y="836613"/>
            <a:ext cx="8713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 dirty="0" smtClean="0">
                <a:latin typeface="Arial" charset="0"/>
                <a:cs typeface="Arial" charset="0"/>
              </a:rPr>
              <a:t>Územní systém ekologické stability</a:t>
            </a:r>
            <a:endParaRPr lang="cs-CZ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advTm="1539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7286625" y="5867400"/>
          <a:ext cx="1857375" cy="128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5" name="CorelDRAW" r:id="rId4" imgW="1857600" imgH="127800" progId="">
                  <p:embed/>
                </p:oleObj>
              </mc:Choice>
              <mc:Fallback>
                <p:oleObj name="CorelDRAW" r:id="rId4" imgW="1857600" imgH="12780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6625" y="5867400"/>
                        <a:ext cx="1857375" cy="128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7" name="Object 19"/>
          <p:cNvGraphicFramePr>
            <a:graphicFrameLocks noChangeAspect="1"/>
          </p:cNvGraphicFramePr>
          <p:nvPr/>
        </p:nvGraphicFramePr>
        <p:xfrm>
          <a:off x="0" y="1268413"/>
          <a:ext cx="9144000" cy="12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6" name="CorelDRAW" r:id="rId6" imgW="7770960" imgH="127800" progId="">
                  <p:embed/>
                </p:oleObj>
              </mc:Choice>
              <mc:Fallback>
                <p:oleObj name="CorelDRAW" r:id="rId6" imgW="7770960" imgH="127800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68413"/>
                        <a:ext cx="9144000" cy="12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" name="Object 20"/>
          <p:cNvGraphicFramePr>
            <a:graphicFrameLocks noChangeAspect="1"/>
          </p:cNvGraphicFramePr>
          <p:nvPr/>
        </p:nvGraphicFramePr>
        <p:xfrm>
          <a:off x="439738" y="4419600"/>
          <a:ext cx="322262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7" name="CorelDRAW" r:id="rId8" imgW="361800" imgH="2113920" progId="">
                  <p:embed/>
                </p:oleObj>
              </mc:Choice>
              <mc:Fallback>
                <p:oleObj name="CorelDRAW" r:id="rId8" imgW="361800" imgH="2113920" progId="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8" y="4419600"/>
                        <a:ext cx="322262" cy="188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9" name="Object 21"/>
          <p:cNvGraphicFramePr>
            <a:graphicFrameLocks noChangeAspect="1"/>
          </p:cNvGraphicFramePr>
          <p:nvPr/>
        </p:nvGraphicFramePr>
        <p:xfrm>
          <a:off x="0" y="5749925"/>
          <a:ext cx="1828800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8" name="CorelDRAW" r:id="rId10" imgW="1938240" imgH="461160" progId="">
                  <p:embed/>
                </p:oleObj>
              </mc:Choice>
              <mc:Fallback>
                <p:oleObj name="CorelDRAW" r:id="rId10" imgW="1938240" imgH="461160" progId="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749925"/>
                        <a:ext cx="1828800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Text Box 7"/>
          <p:cNvSpPr txBox="1">
            <a:spLocks noChangeArrowheads="1"/>
          </p:cNvSpPr>
          <p:nvPr/>
        </p:nvSpPr>
        <p:spPr bwMode="auto">
          <a:xfrm>
            <a:off x="107950" y="6453188"/>
            <a:ext cx="89281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200" b="1" dirty="0" smtClean="0">
                <a:latin typeface="Arial" pitchFamily="34" charset="0"/>
                <a:cs typeface="Arial" pitchFamily="34" charset="0"/>
              </a:rPr>
              <a:t>Celostátní síť pro venkov, listopad 2015</a:t>
            </a:r>
            <a:endParaRPr lang="cs-CZ" sz="3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72" name="Object 24"/>
          <p:cNvGraphicFramePr>
            <a:graphicFrameLocks noChangeAspect="1"/>
          </p:cNvGraphicFramePr>
          <p:nvPr/>
        </p:nvGraphicFramePr>
        <p:xfrm>
          <a:off x="214313" y="282575"/>
          <a:ext cx="1008062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9" name="CorelPhotoPaint.Image.9" r:id="rId12" imgW="3847619" imgH="1371429" progId="">
                  <p:embed/>
                </p:oleObj>
              </mc:Choice>
              <mc:Fallback>
                <p:oleObj name="CorelPhotoPaint.Image.9" r:id="rId12" imgW="3847619" imgH="1371429" progId="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282575"/>
                        <a:ext cx="1008062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Obrázek 10" descr="Plán_ÚSES_KHK1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357290" y="1500174"/>
            <a:ext cx="5862859" cy="471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250825" y="836613"/>
            <a:ext cx="8713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 dirty="0" smtClean="0">
                <a:latin typeface="Arial" charset="0"/>
                <a:cs typeface="Arial" charset="0"/>
              </a:rPr>
              <a:t>Územní systém ekologické stability</a:t>
            </a:r>
            <a:endParaRPr lang="cs-CZ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advTm="1539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7286625" y="5867400"/>
          <a:ext cx="1857375" cy="128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5" name="CorelDRAW" r:id="rId3" imgW="1857600" imgH="127800" progId="">
                  <p:embed/>
                </p:oleObj>
              </mc:Choice>
              <mc:Fallback>
                <p:oleObj name="CorelDRAW" r:id="rId3" imgW="1857600" imgH="12780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6625" y="5867400"/>
                        <a:ext cx="1857375" cy="128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7" name="Object 19"/>
          <p:cNvGraphicFramePr>
            <a:graphicFrameLocks noChangeAspect="1"/>
          </p:cNvGraphicFramePr>
          <p:nvPr/>
        </p:nvGraphicFramePr>
        <p:xfrm>
          <a:off x="0" y="1268413"/>
          <a:ext cx="9144000" cy="12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6" name="CorelDRAW" r:id="rId5" imgW="7770960" imgH="127800" progId="">
                  <p:embed/>
                </p:oleObj>
              </mc:Choice>
              <mc:Fallback>
                <p:oleObj name="CorelDRAW" r:id="rId5" imgW="7770960" imgH="127800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68413"/>
                        <a:ext cx="9144000" cy="12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" name="Object 20"/>
          <p:cNvGraphicFramePr>
            <a:graphicFrameLocks noChangeAspect="1"/>
          </p:cNvGraphicFramePr>
          <p:nvPr/>
        </p:nvGraphicFramePr>
        <p:xfrm>
          <a:off x="439738" y="4419600"/>
          <a:ext cx="322262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7" name="CorelDRAW" r:id="rId7" imgW="361800" imgH="2113920" progId="">
                  <p:embed/>
                </p:oleObj>
              </mc:Choice>
              <mc:Fallback>
                <p:oleObj name="CorelDRAW" r:id="rId7" imgW="361800" imgH="2113920" progId="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8" y="4419600"/>
                        <a:ext cx="322262" cy="188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9" name="Object 21"/>
          <p:cNvGraphicFramePr>
            <a:graphicFrameLocks noChangeAspect="1"/>
          </p:cNvGraphicFramePr>
          <p:nvPr/>
        </p:nvGraphicFramePr>
        <p:xfrm>
          <a:off x="0" y="5749925"/>
          <a:ext cx="1828800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8" name="CorelDRAW" r:id="rId9" imgW="1938240" imgH="461160" progId="">
                  <p:embed/>
                </p:oleObj>
              </mc:Choice>
              <mc:Fallback>
                <p:oleObj name="CorelDRAW" r:id="rId9" imgW="1938240" imgH="461160" progId="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749925"/>
                        <a:ext cx="1828800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Text Box 23"/>
          <p:cNvSpPr txBox="1">
            <a:spLocks noChangeArrowheads="1"/>
          </p:cNvSpPr>
          <p:nvPr/>
        </p:nvSpPr>
        <p:spPr bwMode="auto">
          <a:xfrm>
            <a:off x="250825" y="836613"/>
            <a:ext cx="8713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 dirty="0" smtClean="0">
                <a:latin typeface="Arial" charset="0"/>
                <a:cs typeface="Arial" charset="0"/>
              </a:rPr>
              <a:t>Územní systém ekologické stability</a:t>
            </a:r>
            <a:endParaRPr lang="cs-CZ" dirty="0">
              <a:latin typeface="Arial" charset="0"/>
              <a:cs typeface="Arial" charset="0"/>
            </a:endParaRPr>
          </a:p>
        </p:txBody>
      </p:sp>
      <p:sp>
        <p:nvSpPr>
          <p:cNvPr id="2056" name="Text Box 15"/>
          <p:cNvSpPr txBox="1">
            <a:spLocks noChangeArrowheads="1"/>
          </p:cNvSpPr>
          <p:nvPr/>
        </p:nvSpPr>
        <p:spPr bwMode="auto">
          <a:xfrm>
            <a:off x="900113" y="1700213"/>
            <a:ext cx="7862887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dirty="0" smtClean="0">
                <a:latin typeface="Arial" charset="0"/>
                <a:cs typeface="Arial" charset="0"/>
              </a:rPr>
              <a:t>Podklady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:</a:t>
            </a:r>
            <a:endParaRPr lang="cs-CZ" b="1" dirty="0">
              <a:latin typeface="Arial" pitchFamily="34" charset="0"/>
              <a:cs typeface="Arial" pitchFamily="34" charset="0"/>
            </a:endParaRPr>
          </a:p>
          <a:p>
            <a:endParaRPr lang="cs-CZ" sz="12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cs-CZ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platná a rozpracovaná </a:t>
            </a:r>
            <a:r>
              <a:rPr lang="cs-CZ" sz="1600" b="1" dirty="0">
                <a:latin typeface="Arial" pitchFamily="34" charset="0"/>
                <a:cs typeface="Arial" pitchFamily="34" charset="0"/>
              </a:rPr>
              <a:t>ÚPD</a:t>
            </a:r>
            <a:endParaRPr lang="cs-CZ" sz="16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cs-CZ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oborové dokumentace ÚSES - </a:t>
            </a:r>
            <a:r>
              <a:rPr lang="cs-CZ" sz="1600" b="1" dirty="0">
                <a:latin typeface="Arial" pitchFamily="34" charset="0"/>
                <a:cs typeface="Arial" pitchFamily="34" charset="0"/>
              </a:rPr>
              <a:t>Plány ÚSES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cs-CZ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>
                <a:latin typeface="Arial" pitchFamily="34" charset="0"/>
                <a:cs typeface="Arial" pitchFamily="34" charset="0"/>
              </a:rPr>
              <a:t>územně analytické podklady 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(ÚAP) a </a:t>
            </a:r>
            <a:r>
              <a:rPr lang="cs-CZ" sz="1600" b="1" dirty="0">
                <a:latin typeface="Arial" pitchFamily="34" charset="0"/>
                <a:cs typeface="Arial" pitchFamily="34" charset="0"/>
              </a:rPr>
              <a:t>územní studie 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(ÚS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07950" y="6453188"/>
            <a:ext cx="8928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200" b="1" dirty="0" smtClean="0">
                <a:latin typeface="Arial" charset="0"/>
                <a:cs typeface="Arial" charset="0"/>
              </a:rPr>
              <a:t>Ministerstvo zemědělství, Praha, 5. 3. 2015</a:t>
            </a:r>
            <a:endParaRPr lang="cs-CZ" sz="3200" b="1" dirty="0">
              <a:latin typeface="Arial" charset="0"/>
              <a:cs typeface="Arial" charset="0"/>
            </a:endParaRPr>
          </a:p>
        </p:txBody>
      </p:sp>
      <p:graphicFrame>
        <p:nvGraphicFramePr>
          <p:cNvPr id="2072" name="Object 24"/>
          <p:cNvGraphicFramePr>
            <a:graphicFrameLocks noChangeAspect="1"/>
          </p:cNvGraphicFramePr>
          <p:nvPr/>
        </p:nvGraphicFramePr>
        <p:xfrm>
          <a:off x="214313" y="282575"/>
          <a:ext cx="1008062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9" name="CorelPhotoPaint.Image.9" r:id="rId11" imgW="3847619" imgH="1371429" progId="">
                  <p:embed/>
                </p:oleObj>
              </mc:Choice>
              <mc:Fallback>
                <p:oleObj name="CorelPhotoPaint.Image.9" r:id="rId11" imgW="3847619" imgH="1371429" progId="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282575"/>
                        <a:ext cx="1008062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7286625" y="5867400"/>
          <a:ext cx="1857375" cy="128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5" name="CorelDRAW" r:id="rId3" imgW="1857600" imgH="127800" progId="">
                  <p:embed/>
                </p:oleObj>
              </mc:Choice>
              <mc:Fallback>
                <p:oleObj name="CorelDRAW" r:id="rId3" imgW="1857600" imgH="12780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6625" y="5867400"/>
                        <a:ext cx="1857375" cy="128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7" name="Object 19"/>
          <p:cNvGraphicFramePr>
            <a:graphicFrameLocks noChangeAspect="1"/>
          </p:cNvGraphicFramePr>
          <p:nvPr/>
        </p:nvGraphicFramePr>
        <p:xfrm>
          <a:off x="0" y="1268413"/>
          <a:ext cx="9144000" cy="12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6" name="CorelDRAW" r:id="rId5" imgW="7770960" imgH="127800" progId="">
                  <p:embed/>
                </p:oleObj>
              </mc:Choice>
              <mc:Fallback>
                <p:oleObj name="CorelDRAW" r:id="rId5" imgW="7770960" imgH="127800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68413"/>
                        <a:ext cx="9144000" cy="12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" name="Object 20"/>
          <p:cNvGraphicFramePr>
            <a:graphicFrameLocks noChangeAspect="1"/>
          </p:cNvGraphicFramePr>
          <p:nvPr/>
        </p:nvGraphicFramePr>
        <p:xfrm>
          <a:off x="439738" y="4419600"/>
          <a:ext cx="322262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7" name="CorelDRAW" r:id="rId7" imgW="361800" imgH="2113920" progId="">
                  <p:embed/>
                </p:oleObj>
              </mc:Choice>
              <mc:Fallback>
                <p:oleObj name="CorelDRAW" r:id="rId7" imgW="361800" imgH="2113920" progId="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8" y="4419600"/>
                        <a:ext cx="322262" cy="188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9" name="Object 21"/>
          <p:cNvGraphicFramePr>
            <a:graphicFrameLocks noChangeAspect="1"/>
          </p:cNvGraphicFramePr>
          <p:nvPr/>
        </p:nvGraphicFramePr>
        <p:xfrm>
          <a:off x="0" y="5749925"/>
          <a:ext cx="1828800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8" name="CorelDRAW" r:id="rId9" imgW="1938240" imgH="461160" progId="">
                  <p:embed/>
                </p:oleObj>
              </mc:Choice>
              <mc:Fallback>
                <p:oleObj name="CorelDRAW" r:id="rId9" imgW="1938240" imgH="461160" progId="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749925"/>
                        <a:ext cx="1828800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Text Box 15"/>
          <p:cNvSpPr txBox="1">
            <a:spLocks noChangeArrowheads="1"/>
          </p:cNvSpPr>
          <p:nvPr/>
        </p:nvSpPr>
        <p:spPr bwMode="auto">
          <a:xfrm>
            <a:off x="900113" y="1700213"/>
            <a:ext cx="7862887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dirty="0">
                <a:latin typeface="Arial" pitchFamily="34" charset="0"/>
                <a:cs typeface="Arial" pitchFamily="34" charset="0"/>
              </a:rPr>
              <a:t>Zdroje informací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:</a:t>
            </a:r>
            <a:endParaRPr lang="cs-CZ" b="1" dirty="0">
              <a:latin typeface="Arial" pitchFamily="34" charset="0"/>
              <a:cs typeface="Arial" pitchFamily="34" charset="0"/>
            </a:endParaRPr>
          </a:p>
          <a:p>
            <a:endParaRPr lang="cs-CZ" sz="12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cs-CZ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příslušné orgány ochrany přírody a 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krajiny a orgány územního plánování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 Agentura 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ochrany přírody a 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krajiny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jiné - např. ÚAP, mapové servery apod.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07950" y="6453188"/>
            <a:ext cx="89281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200" b="1" dirty="0" smtClean="0">
                <a:latin typeface="Arial" pitchFamily="34" charset="0"/>
                <a:cs typeface="Arial" pitchFamily="34" charset="0"/>
              </a:rPr>
              <a:t>Celostátní síť pro venkov, listopad 2015</a:t>
            </a:r>
            <a:endParaRPr lang="cs-CZ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250825" y="836613"/>
            <a:ext cx="8713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 dirty="0" smtClean="0">
                <a:latin typeface="Arial" charset="0"/>
                <a:cs typeface="Arial" charset="0"/>
              </a:rPr>
              <a:t>Územní systém ekologické stability</a:t>
            </a:r>
            <a:endParaRPr lang="cs-CZ" dirty="0">
              <a:latin typeface="Arial" charset="0"/>
              <a:cs typeface="Arial" charset="0"/>
            </a:endParaRPr>
          </a:p>
        </p:txBody>
      </p:sp>
      <p:graphicFrame>
        <p:nvGraphicFramePr>
          <p:cNvPr id="2072" name="Object 24"/>
          <p:cNvGraphicFramePr>
            <a:graphicFrameLocks noChangeAspect="1"/>
          </p:cNvGraphicFramePr>
          <p:nvPr/>
        </p:nvGraphicFramePr>
        <p:xfrm>
          <a:off x="214313" y="282575"/>
          <a:ext cx="1008062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9" name="CorelPhotoPaint.Image.9" r:id="rId11" imgW="3847619" imgH="1371429" progId="">
                  <p:embed/>
                </p:oleObj>
              </mc:Choice>
              <mc:Fallback>
                <p:oleObj name="CorelPhotoPaint.Image.9" r:id="rId11" imgW="3847619" imgH="1371429" progId="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282575"/>
                        <a:ext cx="1008062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7286625" y="5867400"/>
          <a:ext cx="1857375" cy="128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9" name="CorelDRAW" r:id="rId3" imgW="1857600" imgH="127800" progId="">
                  <p:embed/>
                </p:oleObj>
              </mc:Choice>
              <mc:Fallback>
                <p:oleObj name="CorelDRAW" r:id="rId3" imgW="1857600" imgH="12780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6625" y="5867400"/>
                        <a:ext cx="1857375" cy="128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7" name="Object 19"/>
          <p:cNvGraphicFramePr>
            <a:graphicFrameLocks noChangeAspect="1"/>
          </p:cNvGraphicFramePr>
          <p:nvPr/>
        </p:nvGraphicFramePr>
        <p:xfrm>
          <a:off x="0" y="1268413"/>
          <a:ext cx="9144000" cy="12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0" name="CorelDRAW" r:id="rId5" imgW="7770960" imgH="127800" progId="">
                  <p:embed/>
                </p:oleObj>
              </mc:Choice>
              <mc:Fallback>
                <p:oleObj name="CorelDRAW" r:id="rId5" imgW="7770960" imgH="127800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68413"/>
                        <a:ext cx="9144000" cy="12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" name="Object 20"/>
          <p:cNvGraphicFramePr>
            <a:graphicFrameLocks noChangeAspect="1"/>
          </p:cNvGraphicFramePr>
          <p:nvPr/>
        </p:nvGraphicFramePr>
        <p:xfrm>
          <a:off x="439738" y="4419600"/>
          <a:ext cx="322262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1" name="CorelDRAW" r:id="rId7" imgW="361800" imgH="2113920" progId="">
                  <p:embed/>
                </p:oleObj>
              </mc:Choice>
              <mc:Fallback>
                <p:oleObj name="CorelDRAW" r:id="rId7" imgW="361800" imgH="2113920" progId="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8" y="4419600"/>
                        <a:ext cx="322262" cy="188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9" name="Object 21"/>
          <p:cNvGraphicFramePr>
            <a:graphicFrameLocks noChangeAspect="1"/>
          </p:cNvGraphicFramePr>
          <p:nvPr/>
        </p:nvGraphicFramePr>
        <p:xfrm>
          <a:off x="0" y="5749925"/>
          <a:ext cx="1828800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2" name="CorelDRAW" r:id="rId9" imgW="1938240" imgH="461160" progId="">
                  <p:embed/>
                </p:oleObj>
              </mc:Choice>
              <mc:Fallback>
                <p:oleObj name="CorelDRAW" r:id="rId9" imgW="1938240" imgH="461160" progId="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749925"/>
                        <a:ext cx="1828800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Text Box 23"/>
          <p:cNvSpPr txBox="1">
            <a:spLocks noChangeArrowheads="1"/>
          </p:cNvSpPr>
          <p:nvPr/>
        </p:nvSpPr>
        <p:spPr bwMode="auto">
          <a:xfrm>
            <a:off x="250825" y="836613"/>
            <a:ext cx="8713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 dirty="0" smtClean="0">
                <a:latin typeface="Arial" charset="0"/>
                <a:cs typeface="Arial" charset="0"/>
              </a:rPr>
              <a:t>Územní systém ekologické stability</a:t>
            </a:r>
            <a:endParaRPr lang="cs-CZ" dirty="0">
              <a:latin typeface="Arial" charset="0"/>
              <a:cs typeface="Arial" charset="0"/>
            </a:endParaRPr>
          </a:p>
        </p:txBody>
      </p:sp>
      <p:sp>
        <p:nvSpPr>
          <p:cNvPr id="2056" name="Text Box 15"/>
          <p:cNvSpPr txBox="1">
            <a:spLocks noChangeArrowheads="1"/>
          </p:cNvSpPr>
          <p:nvPr/>
        </p:nvSpPr>
        <p:spPr bwMode="auto">
          <a:xfrm>
            <a:off x="900113" y="1700213"/>
            <a:ext cx="7862887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dirty="0" smtClean="0">
                <a:latin typeface="Arial" charset="0"/>
                <a:cs typeface="Arial" charset="0"/>
              </a:rPr>
              <a:t>Analýza podkladů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:</a:t>
            </a:r>
            <a:endParaRPr lang="cs-CZ" b="1" dirty="0">
              <a:latin typeface="Arial" pitchFamily="34" charset="0"/>
              <a:cs typeface="Arial" pitchFamily="34" charset="0"/>
            </a:endParaRPr>
          </a:p>
          <a:p>
            <a:endParaRPr lang="cs-CZ" sz="12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cs-CZ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analýza řešení z podkladů a jejich vzájemného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vztahu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cs-CZ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identifikace možných problémů ve vztahu k návrhu pozemkové úpravy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07950" y="6453188"/>
            <a:ext cx="89281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200" b="1" dirty="0" smtClean="0">
                <a:latin typeface="Arial" pitchFamily="34" charset="0"/>
                <a:cs typeface="Arial" pitchFamily="34" charset="0"/>
              </a:rPr>
              <a:t>Celostátní síť pro venkov, listopad 2015</a:t>
            </a:r>
            <a:endParaRPr lang="cs-CZ" sz="3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72" name="Object 24"/>
          <p:cNvGraphicFramePr>
            <a:graphicFrameLocks noChangeAspect="1"/>
          </p:cNvGraphicFramePr>
          <p:nvPr/>
        </p:nvGraphicFramePr>
        <p:xfrm>
          <a:off x="214313" y="282575"/>
          <a:ext cx="1008062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3" name="CorelPhotoPaint.Image.9" r:id="rId11" imgW="3847619" imgH="1371429" progId="">
                  <p:embed/>
                </p:oleObj>
              </mc:Choice>
              <mc:Fallback>
                <p:oleObj name="CorelPhotoPaint.Image.9" r:id="rId11" imgW="3847619" imgH="1371429" progId="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282575"/>
                        <a:ext cx="1008062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3492</TotalTime>
  <Words>1113</Words>
  <Application>Microsoft Office PowerPoint</Application>
  <PresentationFormat>Předvádění na obrazovce (4:3)</PresentationFormat>
  <Paragraphs>156</Paragraphs>
  <Slides>24</Slides>
  <Notes>12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24</vt:i4>
      </vt:variant>
    </vt:vector>
  </HeadingPairs>
  <TitlesOfParts>
    <vt:vector size="32" baseType="lpstr">
      <vt:lpstr>Arial</vt:lpstr>
      <vt:lpstr>Arial Black</vt:lpstr>
      <vt:lpstr>Calibri</vt:lpstr>
      <vt:lpstr>Courier New</vt:lpstr>
      <vt:lpstr>Times New Roman</vt:lpstr>
      <vt:lpstr>Default Design</vt:lpstr>
      <vt:lpstr>CorelDRAW</vt:lpstr>
      <vt:lpstr>CorelPhotoPaint.Image.9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pivo</dc:creator>
  <cp:lastModifiedBy>Humpolecko</cp:lastModifiedBy>
  <cp:revision>208</cp:revision>
  <cp:lastPrinted>2015-11-05T11:12:53Z</cp:lastPrinted>
  <dcterms:created xsi:type="dcterms:W3CDTF">2003-03-03T14:34:29Z</dcterms:created>
  <dcterms:modified xsi:type="dcterms:W3CDTF">2015-11-05T11:18:20Z</dcterms:modified>
</cp:coreProperties>
</file>