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68" r:id="rId4"/>
    <p:sldId id="259" r:id="rId5"/>
    <p:sldId id="269" r:id="rId6"/>
    <p:sldId id="260" r:id="rId7"/>
    <p:sldId id="261" r:id="rId8"/>
    <p:sldId id="270" r:id="rId9"/>
    <p:sldId id="272" r:id="rId10"/>
    <p:sldId id="271" r:id="rId11"/>
    <p:sldId id="262" r:id="rId12"/>
    <p:sldId id="264" r:id="rId13"/>
    <p:sldId id="263" r:id="rId14"/>
    <p:sldId id="265" r:id="rId15"/>
    <p:sldId id="266" r:id="rId16"/>
    <p:sldId id="267" r:id="rId17"/>
    <p:sldId id="258" r:id="rId18"/>
  </p:sldIdLst>
  <p:sldSz cx="9144000" cy="6858000" type="screen4x3"/>
  <p:notesSz cx="6669088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832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84480" autoAdjust="0"/>
  </p:normalViewPr>
  <p:slideViewPr>
    <p:cSldViewPr>
      <p:cViewPr varScale="1">
        <p:scale>
          <a:sx n="64" d="100"/>
          <a:sy n="64" d="100"/>
        </p:scale>
        <p:origin x="156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30C361-260D-46D8-91E0-2B522C1C0CF8}" type="datetimeFigureOut">
              <a:rPr lang="cs-CZ" smtClean="0"/>
              <a:t>23. 9. 2015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5EDEE5-285F-4748-BF98-A0EF6888F5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03194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DADBAB-5B74-46C3-BBA8-F33A9B21CFB9}" type="datetimeFigureOut">
              <a:rPr lang="cs-CZ" smtClean="0"/>
              <a:t>23. 9. 2015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1241425"/>
            <a:ext cx="4465638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77194"/>
            <a:ext cx="533527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E77A92-610F-4EF2-8F06-2F1A790AE9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76921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E77A92-610F-4EF2-8F06-2F1A790AE9E3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96758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E77A92-610F-4EF2-8F06-2F1A790AE9E3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6604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E77A92-610F-4EF2-8F06-2F1A790AE9E3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85064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E77A92-610F-4EF2-8F06-2F1A790AE9E3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29322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E77A92-610F-4EF2-8F06-2F1A790AE9E3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48764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E77A92-610F-4EF2-8F06-2F1A790AE9E3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658370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E77A92-610F-4EF2-8F06-2F1A790AE9E3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58349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E77A92-610F-4EF2-8F06-2F1A790AE9E3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90304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E77A92-610F-4EF2-8F06-2F1A790AE9E3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55451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E77A92-610F-4EF2-8F06-2F1A790AE9E3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12006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E77A92-610F-4EF2-8F06-2F1A790AE9E3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29706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E77A92-610F-4EF2-8F06-2F1A790AE9E3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17858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E77A92-610F-4EF2-8F06-2F1A790AE9E3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60448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E77A92-610F-4EF2-8F06-2F1A790AE9E3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2774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E77A92-610F-4EF2-8F06-2F1A790AE9E3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69280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E77A92-610F-4EF2-8F06-2F1A790AE9E3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43605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E77A92-610F-4EF2-8F06-2F1A790AE9E3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46879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F63D9-EB23-4254-89D0-20D588CAAB6C}" type="datetimeFigureOut">
              <a:rPr lang="cs-CZ" smtClean="0"/>
              <a:t>23. 9. 2015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7C2B4-2D55-47B2-BBF2-5FC6CE3C5A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3546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F63D9-EB23-4254-89D0-20D588CAAB6C}" type="datetimeFigureOut">
              <a:rPr lang="cs-CZ" smtClean="0"/>
              <a:t>23. 9. 2015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7C2B4-2D55-47B2-BBF2-5FC6CE3C5A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5906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F63D9-EB23-4254-89D0-20D588CAAB6C}" type="datetimeFigureOut">
              <a:rPr lang="cs-CZ" smtClean="0"/>
              <a:t>23. 9. 2015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7C2B4-2D55-47B2-BBF2-5FC6CE3C5A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9350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F63D9-EB23-4254-89D0-20D588CAAB6C}" type="datetimeFigureOut">
              <a:rPr lang="cs-CZ" smtClean="0"/>
              <a:t>23. 9. 2015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7C2B4-2D55-47B2-BBF2-5FC6CE3C5A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7829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F63D9-EB23-4254-89D0-20D588CAAB6C}" type="datetimeFigureOut">
              <a:rPr lang="cs-CZ" smtClean="0"/>
              <a:t>23. 9. 2015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7C2B4-2D55-47B2-BBF2-5FC6CE3C5A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4368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F63D9-EB23-4254-89D0-20D588CAAB6C}" type="datetimeFigureOut">
              <a:rPr lang="cs-CZ" smtClean="0"/>
              <a:t>23. 9. 2015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7C2B4-2D55-47B2-BBF2-5FC6CE3C5A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4345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F63D9-EB23-4254-89D0-20D588CAAB6C}" type="datetimeFigureOut">
              <a:rPr lang="cs-CZ" smtClean="0"/>
              <a:t>23. 9. 2015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7C2B4-2D55-47B2-BBF2-5FC6CE3C5A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3479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F63D9-EB23-4254-89D0-20D588CAAB6C}" type="datetimeFigureOut">
              <a:rPr lang="cs-CZ" smtClean="0"/>
              <a:t>23. 9. 2015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7C2B4-2D55-47B2-BBF2-5FC6CE3C5A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0959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F63D9-EB23-4254-89D0-20D588CAAB6C}" type="datetimeFigureOut">
              <a:rPr lang="cs-CZ" smtClean="0"/>
              <a:t>23. 9. 2015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7C2B4-2D55-47B2-BBF2-5FC6CE3C5A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1655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F63D9-EB23-4254-89D0-20D588CAAB6C}" type="datetimeFigureOut">
              <a:rPr lang="cs-CZ" smtClean="0"/>
              <a:t>23. 9. 2015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7C2B4-2D55-47B2-BBF2-5FC6CE3C5A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8637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F63D9-EB23-4254-89D0-20D588CAAB6C}" type="datetimeFigureOut">
              <a:rPr lang="cs-CZ" smtClean="0"/>
              <a:t>23. 9. 2015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7C2B4-2D55-47B2-BBF2-5FC6CE3C5A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0233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AF63D9-EB23-4254-89D0-20D588CAAB6C}" type="datetimeFigureOut">
              <a:rPr lang="cs-CZ" smtClean="0"/>
              <a:t>23. 9. 2015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77C2B4-2D55-47B2-BBF2-5FC6CE3C5A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7217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260649"/>
            <a:ext cx="3096343" cy="72007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3" y="1484784"/>
            <a:ext cx="7772400" cy="2043658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Strategie spolupráce obcí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cs-CZ" dirty="0">
                <a:solidFill>
                  <a:schemeClr val="accent3">
                    <a:lumMod val="75000"/>
                  </a:schemeClr>
                </a:solidFill>
              </a:rPr>
            </a:br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Společnost pro rozvoj </a:t>
            </a:r>
            <a:r>
              <a:rPr lang="cs-CZ" b="1" dirty="0" err="1">
                <a:solidFill>
                  <a:schemeClr val="accent3">
                    <a:lumMod val="75000"/>
                  </a:schemeClr>
                </a:solidFill>
              </a:rPr>
              <a:t>Humpolecka</a:t>
            </a:r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, z. s</a:t>
            </a:r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.</a:t>
            </a:r>
            <a:endParaRPr lang="cs-CZ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622920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983265"/>
                </a:solidFill>
              </a:rPr>
              <a:t>2. Kulatý stůl v Humpolci 14.09.2015</a:t>
            </a:r>
            <a:endParaRPr lang="cs-CZ" dirty="0">
              <a:solidFill>
                <a:srgbClr val="983265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3608" y="5589240"/>
            <a:ext cx="5364945" cy="640135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5445224"/>
            <a:ext cx="1666958" cy="1000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5172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074" y="96996"/>
            <a:ext cx="8478726" cy="6797344"/>
          </a:xfrm>
        </p:spPr>
      </p:pic>
    </p:spTree>
    <p:extLst>
      <p:ext uri="{BB962C8B-B14F-4D97-AF65-F5344CB8AC3E}">
        <p14:creationId xmlns:p14="http://schemas.microsoft.com/office/powerpoint/2010/main" val="3223686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260649"/>
            <a:ext cx="3096343" cy="72007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980729"/>
            <a:ext cx="7772400" cy="936103"/>
          </a:xfrm>
        </p:spPr>
        <p:txBody>
          <a:bodyPr>
            <a:noAutofit/>
          </a:bodyPr>
          <a:lstStyle/>
          <a:p>
            <a:pPr algn="l"/>
            <a:r>
              <a:rPr lang="cs-CZ" sz="3200" dirty="0" smtClean="0">
                <a:solidFill>
                  <a:schemeClr val="accent3">
                    <a:lumMod val="75000"/>
                  </a:schemeClr>
                </a:solidFill>
              </a:rPr>
              <a:t>Část </a:t>
            </a:r>
            <a:r>
              <a:rPr lang="cs-CZ" sz="3200" dirty="0">
                <a:solidFill>
                  <a:schemeClr val="accent3">
                    <a:lumMod val="75000"/>
                  </a:schemeClr>
                </a:solidFill>
              </a:rPr>
              <a:t>3 – Definice potřeb v oblasti spolupráce obcí na platformě </a:t>
            </a:r>
            <a:r>
              <a:rPr lang="cs-CZ" sz="3200" dirty="0" smtClean="0">
                <a:solidFill>
                  <a:schemeClr val="accent3">
                    <a:lumMod val="75000"/>
                  </a:schemeClr>
                </a:solidFill>
              </a:rPr>
              <a:t>MAS</a:t>
            </a:r>
            <a:endParaRPr lang="cs-CZ" sz="36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85028" y="2072252"/>
            <a:ext cx="7402016" cy="3372972"/>
          </a:xfrm>
        </p:spPr>
        <p:txBody>
          <a:bodyPr>
            <a:normAutofit lnSpcReduction="1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</a:rPr>
              <a:t>Zohlednění potřeb ve </a:t>
            </a:r>
            <a:r>
              <a:rPr lang="cs-CZ" sz="2400" dirty="0">
                <a:solidFill>
                  <a:schemeClr val="tx1"/>
                </a:solidFill>
              </a:rPr>
              <a:t>3</a:t>
            </a:r>
            <a:r>
              <a:rPr lang="cs-CZ" sz="2400" dirty="0" smtClean="0">
                <a:solidFill>
                  <a:schemeClr val="tx1"/>
                </a:solidFill>
              </a:rPr>
              <a:t> zvolených tématech</a:t>
            </a:r>
          </a:p>
          <a:p>
            <a:pPr marL="914400" lvl="1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2400" i="1" u="sng" dirty="0">
                <a:solidFill>
                  <a:schemeClr val="tx1"/>
                </a:solidFill>
              </a:rPr>
              <a:t>Protipovodňová opatření a krizové řízení</a:t>
            </a:r>
            <a:r>
              <a:rPr lang="cs-CZ" sz="2400" i="1" dirty="0">
                <a:solidFill>
                  <a:schemeClr val="tx1"/>
                </a:solidFill>
              </a:rPr>
              <a:t> </a:t>
            </a:r>
            <a:r>
              <a:rPr lang="cs-CZ" sz="2400" i="1" dirty="0" smtClean="0">
                <a:solidFill>
                  <a:schemeClr val="tx1"/>
                </a:solidFill>
              </a:rPr>
              <a:t>– </a:t>
            </a:r>
            <a:r>
              <a:rPr lang="cs-CZ" sz="2000" dirty="0" smtClean="0">
                <a:solidFill>
                  <a:schemeClr val="tx1"/>
                </a:solidFill>
              </a:rPr>
              <a:t>digitalizace povodňového plánu, vybavení jednotek hasičů,…</a:t>
            </a:r>
            <a:endParaRPr lang="cs-CZ" sz="2000" dirty="0">
              <a:solidFill>
                <a:schemeClr val="tx1"/>
              </a:solidFill>
            </a:endParaRPr>
          </a:p>
          <a:p>
            <a:pPr marL="914400" lvl="1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2400" i="1" u="sng" dirty="0">
                <a:solidFill>
                  <a:schemeClr val="tx1"/>
                </a:solidFill>
              </a:rPr>
              <a:t>Doprava – dopravní obslužnost a dopravní </a:t>
            </a:r>
            <a:r>
              <a:rPr lang="cs-CZ" sz="2400" i="1" u="sng" dirty="0" smtClean="0">
                <a:solidFill>
                  <a:schemeClr val="tx1"/>
                </a:solidFill>
              </a:rPr>
              <a:t>dostupnost – </a:t>
            </a:r>
            <a:r>
              <a:rPr lang="cs-CZ" sz="2000" dirty="0" smtClean="0">
                <a:solidFill>
                  <a:schemeClr val="tx1"/>
                </a:solidFill>
              </a:rPr>
              <a:t>kvalitní technický stav silnic, budování cyklostezek a cyklotras, nové lesní cesty, veřejná dopravy</a:t>
            </a:r>
            <a:endParaRPr lang="cs-CZ" sz="2400" dirty="0">
              <a:solidFill>
                <a:schemeClr val="tx1"/>
              </a:solidFill>
            </a:endParaRPr>
          </a:p>
          <a:p>
            <a:pPr marL="914400" lvl="1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2400" i="1" u="sng" dirty="0">
                <a:solidFill>
                  <a:schemeClr val="tx1"/>
                </a:solidFill>
              </a:rPr>
              <a:t>Politika zaměstnanosti, boj s </a:t>
            </a:r>
            <a:r>
              <a:rPr lang="cs-CZ" sz="2400" i="1" u="sng" dirty="0" smtClean="0">
                <a:solidFill>
                  <a:schemeClr val="tx1"/>
                </a:solidFill>
              </a:rPr>
              <a:t>nezaměstnaností – </a:t>
            </a:r>
            <a:r>
              <a:rPr lang="cs-CZ" sz="2200" dirty="0" smtClean="0">
                <a:solidFill>
                  <a:schemeClr val="tx1"/>
                </a:solidFill>
              </a:rPr>
              <a:t>veřejně prospěšné práce, možnosti čerpání z </a:t>
            </a:r>
            <a:r>
              <a:rPr lang="cs-CZ" sz="2200" dirty="0" smtClean="0">
                <a:solidFill>
                  <a:schemeClr val="tx1"/>
                </a:solidFill>
              </a:rPr>
              <a:t>OPZ</a:t>
            </a:r>
            <a:endParaRPr lang="cs-CZ" sz="2400" dirty="0" smtClean="0">
              <a:solidFill>
                <a:schemeClr val="tx1"/>
              </a:solidFill>
            </a:endParaRPr>
          </a:p>
          <a:p>
            <a:pPr algn="l">
              <a:lnSpc>
                <a:spcPct val="120000"/>
              </a:lnSpc>
            </a:pPr>
            <a:endParaRPr lang="cs-CZ" dirty="0" smtClean="0">
              <a:solidFill>
                <a:schemeClr val="tx1"/>
              </a:solidFill>
            </a:endParaRP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rgbClr val="983265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3608" y="5589240"/>
            <a:ext cx="5364945" cy="640135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5445224"/>
            <a:ext cx="1666958" cy="1000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2175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260649"/>
            <a:ext cx="3096343" cy="72007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980729"/>
            <a:ext cx="7772400" cy="936103"/>
          </a:xfrm>
        </p:spPr>
        <p:txBody>
          <a:bodyPr>
            <a:noAutofit/>
          </a:bodyPr>
          <a:lstStyle/>
          <a:p>
            <a:pPr algn="l"/>
            <a:r>
              <a:rPr lang="cs-CZ" sz="3200" dirty="0">
                <a:solidFill>
                  <a:schemeClr val="accent3">
                    <a:lumMod val="75000"/>
                  </a:schemeClr>
                </a:solidFill>
              </a:rPr>
              <a:t>Část 4 – Návrhová část Strategie spolupráce obcí na platformě MAS</a:t>
            </a:r>
            <a:endParaRPr lang="cs-CZ" sz="36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85028" y="2072252"/>
            <a:ext cx="7402016" cy="3588996"/>
          </a:xfrm>
        </p:spPr>
        <p:txBody>
          <a:bodyPr>
            <a:normAutofit fontScale="62500" lnSpcReduction="20000"/>
          </a:bodyPr>
          <a:lstStyle/>
          <a:p>
            <a:pPr lvl="1" indent="-457200" algn="l">
              <a:buFont typeface="Arial" panose="020B0604020202020204" pitchFamily="34" charset="0"/>
              <a:buChar char="•"/>
            </a:pPr>
            <a:r>
              <a:rPr lang="cs-CZ" sz="3200" dirty="0" smtClean="0">
                <a:solidFill>
                  <a:schemeClr val="tx1"/>
                </a:solidFill>
              </a:rPr>
              <a:t>Stanovení cílů a opatření</a:t>
            </a:r>
          </a:p>
          <a:p>
            <a:pPr lvl="1" indent="-457200" algn="l">
              <a:buFont typeface="Arial" panose="020B0604020202020204" pitchFamily="34" charset="0"/>
              <a:buChar char="•"/>
            </a:pPr>
            <a:r>
              <a:rPr lang="cs-CZ" sz="3200" dirty="0" smtClean="0">
                <a:solidFill>
                  <a:schemeClr val="tx1"/>
                </a:solidFill>
              </a:rPr>
              <a:t>Základní </a:t>
            </a:r>
            <a:r>
              <a:rPr lang="cs-CZ" sz="3200" dirty="0">
                <a:solidFill>
                  <a:schemeClr val="tx1"/>
                </a:solidFill>
              </a:rPr>
              <a:t>strategický cíl:</a:t>
            </a:r>
            <a:r>
              <a:rPr lang="cs-CZ" sz="3200" b="1" dirty="0">
                <a:solidFill>
                  <a:schemeClr val="tx1"/>
                </a:solidFill>
              </a:rPr>
              <a:t> Zkvalitnit spolupráci obcí a zefektivnit chod úřadů v regionu MAS</a:t>
            </a:r>
          </a:p>
          <a:p>
            <a:pPr lvl="1" indent="-457200" algn="l">
              <a:buFont typeface="Arial" panose="020B0604020202020204" pitchFamily="34" charset="0"/>
              <a:buChar char="•"/>
            </a:pPr>
            <a:endParaRPr lang="cs-CZ" sz="2400" b="1" dirty="0">
              <a:solidFill>
                <a:schemeClr val="tx1"/>
              </a:solidFill>
            </a:endParaRPr>
          </a:p>
          <a:p>
            <a:pPr marL="914400" lvl="1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3200" i="1" u="sng" dirty="0">
                <a:solidFill>
                  <a:schemeClr val="tx1"/>
                </a:solidFill>
              </a:rPr>
              <a:t>Specifický cíl 1: </a:t>
            </a:r>
            <a:r>
              <a:rPr lang="cs-CZ" sz="3200" dirty="0">
                <a:solidFill>
                  <a:schemeClr val="tx1"/>
                </a:solidFill>
              </a:rPr>
              <a:t>Zesílit spolupráci obcí a snížit administrativní zátěž obecních úřadů </a:t>
            </a:r>
          </a:p>
          <a:p>
            <a:pPr marL="914400" lvl="1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3200" i="1" u="sng" dirty="0">
                <a:solidFill>
                  <a:schemeClr val="tx1"/>
                </a:solidFill>
              </a:rPr>
              <a:t>Specifický cíl 2: </a:t>
            </a:r>
            <a:r>
              <a:rPr lang="cs-CZ" sz="3200" dirty="0">
                <a:solidFill>
                  <a:schemeClr val="tx1"/>
                </a:solidFill>
              </a:rPr>
              <a:t>Zlepšit situaci v oblasti regionální dopravy</a:t>
            </a:r>
          </a:p>
          <a:p>
            <a:pPr marL="914400" lvl="1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3200" i="1" u="sng" dirty="0">
                <a:solidFill>
                  <a:schemeClr val="tx1"/>
                </a:solidFill>
              </a:rPr>
              <a:t>Specifický cíl 3: </a:t>
            </a:r>
            <a:r>
              <a:rPr lang="cs-CZ" sz="3200" dirty="0">
                <a:solidFill>
                  <a:schemeClr val="tx1"/>
                </a:solidFill>
              </a:rPr>
              <a:t>Zlepšit situaci v oblasti protipovodňových opatření a krizového řízení</a:t>
            </a:r>
          </a:p>
          <a:p>
            <a:pPr marL="914400" lvl="1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3200" i="1" u="sng" dirty="0">
                <a:solidFill>
                  <a:schemeClr val="tx1"/>
                </a:solidFill>
              </a:rPr>
              <a:t>Specifický cíl 4: </a:t>
            </a:r>
            <a:r>
              <a:rPr lang="cs-CZ" sz="3200" dirty="0">
                <a:solidFill>
                  <a:schemeClr val="tx1"/>
                </a:solidFill>
              </a:rPr>
              <a:t>Zlepšit situaci v oblasti zaměstnanosti a zaměstnatelnosti obyvatel </a:t>
            </a:r>
          </a:p>
          <a:p>
            <a:pPr algn="l">
              <a:lnSpc>
                <a:spcPct val="120000"/>
              </a:lnSpc>
            </a:pPr>
            <a:endParaRPr lang="cs-CZ" dirty="0" smtClean="0">
              <a:solidFill>
                <a:schemeClr val="tx1"/>
              </a:solidFill>
            </a:endParaRP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rgbClr val="983265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3608" y="5589240"/>
            <a:ext cx="5364945" cy="640135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5445224"/>
            <a:ext cx="1666958" cy="1000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4882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260649"/>
            <a:ext cx="3096343" cy="72007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980729"/>
            <a:ext cx="7772400" cy="936103"/>
          </a:xfrm>
        </p:spPr>
        <p:txBody>
          <a:bodyPr>
            <a:noAutofit/>
          </a:bodyPr>
          <a:lstStyle/>
          <a:p>
            <a:pPr algn="l"/>
            <a:r>
              <a:rPr lang="cs-CZ" sz="3200" dirty="0">
                <a:solidFill>
                  <a:schemeClr val="accent3">
                    <a:lumMod val="75000"/>
                  </a:schemeClr>
                </a:solidFill>
              </a:rPr>
              <a:t>Část 5 – Akční plán spolupráce obcí na platformě MAS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85028" y="1916832"/>
            <a:ext cx="7402016" cy="3672408"/>
          </a:xfrm>
        </p:spPr>
        <p:txBody>
          <a:bodyPr>
            <a:normAutofit fontScale="25000" lnSpcReduction="20000"/>
          </a:bodyPr>
          <a:lstStyle/>
          <a:p>
            <a:pPr lvl="1" indent="-457200" algn="l">
              <a:buFont typeface="Arial" panose="020B0604020202020204" pitchFamily="34" charset="0"/>
              <a:buChar char="•"/>
            </a:pPr>
            <a:r>
              <a:rPr lang="cs-CZ" sz="7200" dirty="0">
                <a:solidFill>
                  <a:schemeClr val="tx1"/>
                </a:solidFill>
              </a:rPr>
              <a:t>Stanovení </a:t>
            </a:r>
            <a:r>
              <a:rPr lang="cs-CZ" sz="7200" dirty="0" smtClean="0">
                <a:solidFill>
                  <a:schemeClr val="tx1"/>
                </a:solidFill>
              </a:rPr>
              <a:t>akčního plánu na rok 2015-2017</a:t>
            </a:r>
            <a:endParaRPr lang="cs-CZ" sz="7200" dirty="0">
              <a:solidFill>
                <a:schemeClr val="tx1"/>
              </a:solidFill>
            </a:endParaRPr>
          </a:p>
          <a:p>
            <a:pPr lvl="1" indent="-457200" algn="l">
              <a:buFont typeface="Arial" panose="020B0604020202020204" pitchFamily="34" charset="0"/>
              <a:buChar char="•"/>
            </a:pPr>
            <a:endParaRPr lang="cs-CZ" sz="2400" b="1" dirty="0">
              <a:solidFill>
                <a:schemeClr val="tx1"/>
              </a:solidFill>
            </a:endParaRPr>
          </a:p>
          <a:p>
            <a:pPr marL="914400" lvl="1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7200" i="1" u="sng" dirty="0">
                <a:solidFill>
                  <a:schemeClr val="tx1"/>
                </a:solidFill>
              </a:rPr>
              <a:t>Specifický cíl 1: </a:t>
            </a:r>
            <a:r>
              <a:rPr lang="cs-CZ" sz="7200" dirty="0">
                <a:solidFill>
                  <a:schemeClr val="tx1"/>
                </a:solidFill>
              </a:rPr>
              <a:t>Zesílit spolupráci obcí a snížit administrativní zátěž obecních </a:t>
            </a:r>
            <a:r>
              <a:rPr lang="cs-CZ" sz="7200" dirty="0" smtClean="0">
                <a:solidFill>
                  <a:schemeClr val="tx1"/>
                </a:solidFill>
              </a:rPr>
              <a:t>úřadů - </a:t>
            </a:r>
            <a:r>
              <a:rPr lang="cs-CZ" sz="7200" b="1" dirty="0" smtClean="0">
                <a:solidFill>
                  <a:schemeClr val="tx1"/>
                </a:solidFill>
              </a:rPr>
              <a:t>aktivity:</a:t>
            </a:r>
            <a:r>
              <a:rPr lang="cs-CZ" sz="7200" dirty="0" smtClean="0">
                <a:solidFill>
                  <a:schemeClr val="tx1"/>
                </a:solidFill>
              </a:rPr>
              <a:t> využití služeb 1 účetní pro více obcí, servisní centrum služeb pro obce, právní poradenství</a:t>
            </a:r>
            <a:endParaRPr lang="cs-CZ" sz="7200" dirty="0">
              <a:solidFill>
                <a:schemeClr val="tx1"/>
              </a:solidFill>
            </a:endParaRPr>
          </a:p>
          <a:p>
            <a:pPr marL="914400" lvl="1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7200" i="1" u="sng" dirty="0">
                <a:solidFill>
                  <a:schemeClr val="tx1"/>
                </a:solidFill>
              </a:rPr>
              <a:t>Specifický cíl 2: </a:t>
            </a:r>
            <a:r>
              <a:rPr lang="cs-CZ" sz="7200" dirty="0">
                <a:solidFill>
                  <a:schemeClr val="tx1"/>
                </a:solidFill>
              </a:rPr>
              <a:t>Zlepšit situaci v oblasti regionální </a:t>
            </a:r>
            <a:r>
              <a:rPr lang="cs-CZ" sz="7200" dirty="0" smtClean="0">
                <a:solidFill>
                  <a:schemeClr val="tx1"/>
                </a:solidFill>
              </a:rPr>
              <a:t>dopravy - </a:t>
            </a:r>
            <a:r>
              <a:rPr lang="cs-CZ" sz="7200" b="1" dirty="0" smtClean="0">
                <a:solidFill>
                  <a:schemeClr val="tx1"/>
                </a:solidFill>
              </a:rPr>
              <a:t>aktivity: </a:t>
            </a:r>
            <a:r>
              <a:rPr lang="cs-CZ" sz="7200" dirty="0" smtClean="0">
                <a:solidFill>
                  <a:schemeClr val="tx1"/>
                </a:solidFill>
              </a:rPr>
              <a:t>příprava a realizace cyklotrasy Humpolec - Jiřice</a:t>
            </a:r>
            <a:endParaRPr lang="cs-CZ" sz="7200" dirty="0">
              <a:solidFill>
                <a:schemeClr val="tx1"/>
              </a:solidFill>
            </a:endParaRPr>
          </a:p>
          <a:p>
            <a:pPr marL="914400" lvl="1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7200" i="1" u="sng" dirty="0">
                <a:solidFill>
                  <a:schemeClr val="tx1"/>
                </a:solidFill>
              </a:rPr>
              <a:t>Specifický cíl 3: </a:t>
            </a:r>
            <a:r>
              <a:rPr lang="cs-CZ" sz="7200" dirty="0">
                <a:solidFill>
                  <a:schemeClr val="tx1"/>
                </a:solidFill>
              </a:rPr>
              <a:t>Zlepšit situaci v oblasti protipovodňových opatření a krizového </a:t>
            </a:r>
            <a:r>
              <a:rPr lang="cs-CZ" sz="7200" dirty="0" smtClean="0">
                <a:solidFill>
                  <a:schemeClr val="tx1"/>
                </a:solidFill>
              </a:rPr>
              <a:t>řízení – </a:t>
            </a:r>
            <a:r>
              <a:rPr lang="cs-CZ" sz="7200" b="1" dirty="0" smtClean="0">
                <a:solidFill>
                  <a:schemeClr val="tx1"/>
                </a:solidFill>
              </a:rPr>
              <a:t>aktivity:</a:t>
            </a:r>
            <a:r>
              <a:rPr lang="cs-CZ" sz="7200" dirty="0" smtClean="0">
                <a:solidFill>
                  <a:schemeClr val="tx1"/>
                </a:solidFill>
              </a:rPr>
              <a:t> digitalizace povodňového plánu v ORP Humpolec</a:t>
            </a:r>
            <a:endParaRPr lang="cs-CZ" sz="7200" dirty="0">
              <a:solidFill>
                <a:schemeClr val="tx1"/>
              </a:solidFill>
            </a:endParaRPr>
          </a:p>
          <a:p>
            <a:pPr marL="914400" lvl="1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7200" i="1" u="sng" dirty="0">
                <a:solidFill>
                  <a:schemeClr val="tx1"/>
                </a:solidFill>
              </a:rPr>
              <a:t>Specifický cíl 4: </a:t>
            </a:r>
            <a:r>
              <a:rPr lang="cs-CZ" sz="7200" dirty="0">
                <a:solidFill>
                  <a:schemeClr val="tx1"/>
                </a:solidFill>
              </a:rPr>
              <a:t>Zlepšit situaci v oblasti zaměstnanosti a zaměstnatelnosti obyvatel </a:t>
            </a:r>
            <a:r>
              <a:rPr lang="cs-CZ" sz="7200" dirty="0" smtClean="0">
                <a:solidFill>
                  <a:schemeClr val="tx1"/>
                </a:solidFill>
              </a:rPr>
              <a:t>– </a:t>
            </a:r>
            <a:r>
              <a:rPr lang="cs-CZ" sz="7200" b="1" dirty="0" smtClean="0">
                <a:solidFill>
                  <a:schemeClr val="tx1"/>
                </a:solidFill>
              </a:rPr>
              <a:t>aktivity:</a:t>
            </a:r>
            <a:r>
              <a:rPr lang="cs-CZ" sz="7200" dirty="0" smtClean="0">
                <a:solidFill>
                  <a:schemeClr val="tx1"/>
                </a:solidFill>
              </a:rPr>
              <a:t> vytvoření projektu Job klubu, burzy práce, konzultační centrum pro podnikatele</a:t>
            </a:r>
            <a:endParaRPr lang="cs-CZ" sz="7200" dirty="0">
              <a:solidFill>
                <a:schemeClr val="tx1"/>
              </a:solidFill>
            </a:endParaRPr>
          </a:p>
          <a:p>
            <a:pPr algn="l">
              <a:lnSpc>
                <a:spcPct val="120000"/>
              </a:lnSpc>
            </a:pPr>
            <a:endParaRPr lang="cs-CZ" sz="7200" dirty="0" smtClean="0">
              <a:solidFill>
                <a:schemeClr val="tx1"/>
              </a:solidFill>
            </a:endParaRP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rgbClr val="983265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3608" y="5589240"/>
            <a:ext cx="5364945" cy="640135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5445224"/>
            <a:ext cx="1666958" cy="1000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0502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260649"/>
            <a:ext cx="3096343" cy="72007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980729"/>
            <a:ext cx="7772400" cy="936103"/>
          </a:xfrm>
        </p:spPr>
        <p:txBody>
          <a:bodyPr>
            <a:noAutofit/>
          </a:bodyPr>
          <a:lstStyle/>
          <a:p>
            <a:pPr algn="l"/>
            <a:r>
              <a:rPr lang="cs-CZ" sz="3200" dirty="0">
                <a:solidFill>
                  <a:schemeClr val="accent3">
                    <a:lumMod val="75000"/>
                  </a:schemeClr>
                </a:solidFill>
              </a:rPr>
              <a:t>Část 6 – Implementace spolupráce obcí na platformě MAS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85028" y="1916832"/>
            <a:ext cx="7402016" cy="3672408"/>
          </a:xfrm>
        </p:spPr>
        <p:txBody>
          <a:bodyPr>
            <a:normAutofit fontScale="32500" lnSpcReduction="20000"/>
          </a:bodyPr>
          <a:lstStyle/>
          <a:p>
            <a:pPr lvl="1" indent="-457200" algn="l">
              <a:buFont typeface="Arial" panose="020B0604020202020204" pitchFamily="34" charset="0"/>
              <a:buChar char="•"/>
            </a:pPr>
            <a:r>
              <a:rPr lang="cs-CZ" sz="6800" dirty="0" smtClean="0">
                <a:solidFill>
                  <a:schemeClr val="tx1"/>
                </a:solidFill>
              </a:rPr>
              <a:t>Sledování </a:t>
            </a:r>
            <a:r>
              <a:rPr lang="cs-CZ" sz="6800" dirty="0">
                <a:solidFill>
                  <a:schemeClr val="tx1"/>
                </a:solidFill>
              </a:rPr>
              <a:t>a vyhodnocování výstupů strategie spolupráce </a:t>
            </a:r>
            <a:r>
              <a:rPr lang="cs-CZ" sz="6800" dirty="0" smtClean="0">
                <a:solidFill>
                  <a:schemeClr val="tx1"/>
                </a:solidFill>
              </a:rPr>
              <a:t>obcí:</a:t>
            </a:r>
            <a:endParaRPr lang="cs-CZ" sz="6800" dirty="0">
              <a:solidFill>
                <a:schemeClr val="tx1"/>
              </a:solidFill>
            </a:endParaRPr>
          </a:p>
          <a:p>
            <a:pPr lvl="1" indent="-457200" algn="l">
              <a:buFont typeface="Arial" panose="020B0604020202020204" pitchFamily="34" charset="0"/>
              <a:buChar char="•"/>
            </a:pPr>
            <a:endParaRPr lang="cs-CZ" sz="2400" b="1" dirty="0">
              <a:solidFill>
                <a:schemeClr val="tx1"/>
              </a:solidFill>
            </a:endParaRPr>
          </a:p>
          <a:p>
            <a:pPr marL="914400" lvl="1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6200" dirty="0" smtClean="0">
                <a:solidFill>
                  <a:schemeClr val="tx1"/>
                </a:solidFill>
              </a:rPr>
              <a:t>Stanovené cíle budou naplňovány prostřednictvím činnosti pracovníků kanceláře MAS. </a:t>
            </a:r>
          </a:p>
          <a:p>
            <a:pPr marL="914400" lvl="1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cs-CZ" sz="6200" dirty="0" smtClean="0">
              <a:solidFill>
                <a:schemeClr val="tx1"/>
              </a:solidFill>
            </a:endParaRPr>
          </a:p>
          <a:p>
            <a:pPr marL="914400" lvl="1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6200" dirty="0" smtClean="0">
                <a:solidFill>
                  <a:schemeClr val="tx1"/>
                </a:solidFill>
              </a:rPr>
              <a:t>Jedenkrát za X měsíců se bude konat setkání starostů a zaměstnanců obecních úřadů na území MAS. </a:t>
            </a:r>
          </a:p>
          <a:p>
            <a:pPr marL="914400" lvl="1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cs-CZ" sz="6200" dirty="0" smtClean="0">
              <a:solidFill>
                <a:schemeClr val="tx1"/>
              </a:solidFill>
            </a:endParaRPr>
          </a:p>
          <a:p>
            <a:pPr marL="914400" lvl="1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6200" dirty="0" smtClean="0">
                <a:solidFill>
                  <a:schemeClr val="tx1"/>
                </a:solidFill>
              </a:rPr>
              <a:t>Vyhodnocení činnosti (tabulka splnění výstupů v oblasti spolupráce obcí) bude také součástí výroční zprávy MAS.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rgbClr val="983265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3608" y="5589240"/>
            <a:ext cx="5364945" cy="640135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5445224"/>
            <a:ext cx="1666958" cy="1000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2159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260649"/>
            <a:ext cx="3096343" cy="72007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980729"/>
            <a:ext cx="7772400" cy="936103"/>
          </a:xfrm>
        </p:spPr>
        <p:txBody>
          <a:bodyPr>
            <a:noAutofit/>
          </a:bodyPr>
          <a:lstStyle/>
          <a:p>
            <a:pPr algn="l"/>
            <a:r>
              <a:rPr lang="cs-CZ" sz="3200" dirty="0">
                <a:solidFill>
                  <a:schemeClr val="accent3">
                    <a:lumMod val="75000"/>
                  </a:schemeClr>
                </a:solidFill>
              </a:rPr>
              <a:t>Část 6 – Implementace spolupráce obcí na platformě MAS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85028" y="1916832"/>
            <a:ext cx="7402016" cy="3672408"/>
          </a:xfrm>
        </p:spPr>
        <p:txBody>
          <a:bodyPr>
            <a:normAutofit fontScale="25000" lnSpcReduction="20000"/>
          </a:bodyPr>
          <a:lstStyle/>
          <a:p>
            <a:pPr lvl="1" indent="-457200" algn="l">
              <a:buFont typeface="Arial" panose="020B0604020202020204" pitchFamily="34" charset="0"/>
              <a:buChar char="•"/>
            </a:pPr>
            <a:r>
              <a:rPr lang="cs-CZ" sz="8000" dirty="0" smtClean="0">
                <a:solidFill>
                  <a:schemeClr val="tx1"/>
                </a:solidFill>
              </a:rPr>
              <a:t>Identifikace téma spolupráce obcí ve strategii MAS</a:t>
            </a:r>
          </a:p>
          <a:p>
            <a:pPr lvl="1" indent="-457200" algn="l">
              <a:buFont typeface="Arial" panose="020B0604020202020204" pitchFamily="34" charset="0"/>
              <a:buChar char="•"/>
            </a:pPr>
            <a:endParaRPr lang="cs-CZ" sz="2400" b="1" dirty="0">
              <a:solidFill>
                <a:schemeClr val="tx1"/>
              </a:solidFill>
            </a:endParaRPr>
          </a:p>
          <a:p>
            <a:pPr marL="914400" lvl="1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7200" dirty="0" smtClean="0">
                <a:solidFill>
                  <a:schemeClr val="tx1"/>
                </a:solidFill>
              </a:rPr>
              <a:t>Strategie MAS definuje 6 strategických cílů regionu</a:t>
            </a:r>
          </a:p>
          <a:p>
            <a:pPr lvl="1" algn="l">
              <a:lnSpc>
                <a:spcPct val="120000"/>
              </a:lnSpc>
            </a:pPr>
            <a:r>
              <a:rPr lang="cs-CZ" sz="6200" dirty="0" smtClean="0">
                <a:solidFill>
                  <a:schemeClr val="tx1"/>
                </a:solidFill>
              </a:rPr>
              <a:t> </a:t>
            </a:r>
          </a:p>
          <a:p>
            <a:pPr marL="1771650" lvl="2" indent="-857250" algn="l">
              <a:buFont typeface="Arial" panose="020B0604020202020204" pitchFamily="34" charset="0"/>
              <a:buChar char="•"/>
            </a:pPr>
            <a:r>
              <a:rPr lang="cs-CZ" sz="6400" dirty="0">
                <a:solidFill>
                  <a:schemeClr val="tx1"/>
                </a:solidFill>
              </a:rPr>
              <a:t>Strategický cíl 1 - Prosperující region a pracovní příležitosti</a:t>
            </a:r>
          </a:p>
          <a:p>
            <a:pPr marL="1771650" lvl="2" indent="-857250" algn="l">
              <a:buFont typeface="Arial" panose="020B0604020202020204" pitchFamily="34" charset="0"/>
              <a:buChar char="•"/>
            </a:pPr>
            <a:r>
              <a:rPr lang="cs-CZ" sz="6400" dirty="0">
                <a:solidFill>
                  <a:schemeClr val="tx1"/>
                </a:solidFill>
              </a:rPr>
              <a:t>Strategický cíl 2 - Bydlení ve zdravém a bezpečném životním prostředí</a:t>
            </a:r>
          </a:p>
          <a:p>
            <a:pPr marL="1771650" lvl="2" indent="-857250" algn="l">
              <a:buFont typeface="Arial" panose="020B0604020202020204" pitchFamily="34" charset="0"/>
              <a:buChar char="•"/>
            </a:pPr>
            <a:r>
              <a:rPr lang="cs-CZ" sz="6400" dirty="0">
                <a:solidFill>
                  <a:schemeClr val="tx1"/>
                </a:solidFill>
              </a:rPr>
              <a:t>Strategický cíl 3 - Dopravní propojenost regionu (vnitřní i navenek)</a:t>
            </a:r>
          </a:p>
          <a:p>
            <a:pPr marL="1771650" lvl="2" indent="-857250" algn="l">
              <a:buFont typeface="Arial" panose="020B0604020202020204" pitchFamily="34" charset="0"/>
              <a:buChar char="•"/>
            </a:pPr>
            <a:r>
              <a:rPr lang="cs-CZ" sz="6400" dirty="0">
                <a:solidFill>
                  <a:schemeClr val="tx1"/>
                </a:solidFill>
              </a:rPr>
              <a:t>Strategický cíl 4 - Kvalitní služby a vzdělávání</a:t>
            </a:r>
          </a:p>
          <a:p>
            <a:pPr marL="1771650" lvl="2" indent="-857250" algn="l">
              <a:buFont typeface="Arial" panose="020B0604020202020204" pitchFamily="34" charset="0"/>
              <a:buChar char="•"/>
            </a:pPr>
            <a:r>
              <a:rPr lang="cs-CZ" sz="6400" dirty="0">
                <a:solidFill>
                  <a:schemeClr val="tx1"/>
                </a:solidFill>
              </a:rPr>
              <a:t>Strategický cíl 5 - Rozmanité možnosti pro volný čas</a:t>
            </a:r>
          </a:p>
          <a:p>
            <a:pPr marL="1771650" lvl="2" indent="-857250" algn="l">
              <a:buFont typeface="Arial" panose="020B0604020202020204" pitchFamily="34" charset="0"/>
              <a:buChar char="•"/>
            </a:pPr>
            <a:r>
              <a:rPr lang="cs-CZ" sz="6400" dirty="0">
                <a:solidFill>
                  <a:schemeClr val="tx1"/>
                </a:solidFill>
              </a:rPr>
              <a:t>Strategický cíl 6 - Stabilní venkovská </a:t>
            </a:r>
            <a:r>
              <a:rPr lang="cs-CZ" sz="6400" dirty="0" smtClean="0">
                <a:solidFill>
                  <a:schemeClr val="tx1"/>
                </a:solidFill>
              </a:rPr>
              <a:t>krajina</a:t>
            </a:r>
            <a:endParaRPr lang="cs-CZ" sz="6400" dirty="0">
              <a:solidFill>
                <a:schemeClr val="tx1"/>
              </a:solidFill>
            </a:endParaRPr>
          </a:p>
          <a:p>
            <a:pPr lvl="2" algn="l"/>
            <a:endParaRPr lang="cs-CZ" sz="5600" dirty="0">
              <a:solidFill>
                <a:schemeClr val="tx1"/>
              </a:solidFill>
            </a:endParaRPr>
          </a:p>
          <a:p>
            <a:pPr algn="l"/>
            <a:r>
              <a:rPr lang="cs-CZ" sz="7600" dirty="0" smtClean="0">
                <a:solidFill>
                  <a:schemeClr val="tx1"/>
                </a:solidFill>
              </a:rPr>
              <a:t>Doplnění strategického cíle 4 na základě zjištěných potřeb o nový cíl </a:t>
            </a:r>
          </a:p>
          <a:p>
            <a:pPr lvl="1" algn="l">
              <a:lnSpc>
                <a:spcPct val="120000"/>
              </a:lnSpc>
            </a:pPr>
            <a:r>
              <a:rPr lang="cs-CZ" sz="7200" i="1" dirty="0" smtClean="0">
                <a:solidFill>
                  <a:schemeClr val="tx1"/>
                </a:solidFill>
              </a:rPr>
              <a:t>4.7.</a:t>
            </a:r>
            <a:r>
              <a:rPr lang="cs-CZ" sz="7200" b="1" i="1" dirty="0" smtClean="0">
                <a:solidFill>
                  <a:schemeClr val="tx1"/>
                </a:solidFill>
              </a:rPr>
              <a:t> </a:t>
            </a:r>
            <a:r>
              <a:rPr lang="cs-CZ" sz="7200" b="1" i="1" dirty="0">
                <a:solidFill>
                  <a:schemeClr val="tx1"/>
                </a:solidFill>
              </a:rPr>
              <a:t>Rozvoj spolupráce mezi obecními úřady na celém území MAS</a:t>
            </a:r>
            <a:endParaRPr lang="cs-CZ" sz="7200" i="1" dirty="0" smtClean="0">
              <a:solidFill>
                <a:schemeClr val="tx1"/>
              </a:solidFill>
            </a:endParaRP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rgbClr val="983265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3608" y="5589240"/>
            <a:ext cx="5364945" cy="640135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5445224"/>
            <a:ext cx="1666958" cy="1000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9804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260649"/>
            <a:ext cx="3096343" cy="72007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980729"/>
            <a:ext cx="7772400" cy="936103"/>
          </a:xfrm>
        </p:spPr>
        <p:txBody>
          <a:bodyPr>
            <a:noAutofit/>
          </a:bodyPr>
          <a:lstStyle/>
          <a:p>
            <a:pPr algn="l"/>
            <a:r>
              <a:rPr lang="cs-CZ" sz="3200" dirty="0" smtClean="0">
                <a:solidFill>
                  <a:schemeClr val="accent3">
                    <a:lumMod val="75000"/>
                  </a:schemeClr>
                </a:solidFill>
              </a:rPr>
              <a:t>Přijetí Strategie spolupráce obcí</a:t>
            </a:r>
            <a:endParaRPr lang="cs-CZ" sz="32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85028" y="1916832"/>
            <a:ext cx="7402016" cy="3672408"/>
          </a:xfrm>
        </p:spPr>
        <p:txBody>
          <a:bodyPr>
            <a:normAutofit/>
          </a:bodyPr>
          <a:lstStyle/>
          <a:p>
            <a:pPr algn="l"/>
            <a:r>
              <a:rPr lang="cs-CZ" sz="2400" dirty="0">
                <a:solidFill>
                  <a:srgbClr val="983265"/>
                </a:solidFill>
              </a:rPr>
              <a:t>Návrh na </a:t>
            </a:r>
            <a:r>
              <a:rPr lang="cs-CZ" sz="2400" dirty="0" smtClean="0">
                <a:solidFill>
                  <a:srgbClr val="983265"/>
                </a:solidFill>
              </a:rPr>
              <a:t>schválení č.1/2015</a:t>
            </a:r>
            <a:r>
              <a:rPr lang="cs-CZ" sz="2400" dirty="0">
                <a:solidFill>
                  <a:srgbClr val="983265"/>
                </a:solidFill>
              </a:rPr>
              <a:t>: </a:t>
            </a:r>
          </a:p>
          <a:p>
            <a:pPr algn="l"/>
            <a:r>
              <a:rPr lang="cs-CZ" sz="2400" dirty="0" smtClean="0">
                <a:solidFill>
                  <a:schemeClr val="tx1"/>
                </a:solidFill>
              </a:rPr>
              <a:t>„</a:t>
            </a:r>
            <a:r>
              <a:rPr lang="cs-CZ" sz="2400" dirty="0">
                <a:solidFill>
                  <a:schemeClr val="tx1"/>
                </a:solidFill>
              </a:rPr>
              <a:t>Starostové obcí z území MAS </a:t>
            </a:r>
            <a:r>
              <a:rPr lang="cs-CZ" sz="2400" dirty="0" smtClean="0">
                <a:solidFill>
                  <a:schemeClr val="tx1"/>
                </a:solidFill>
              </a:rPr>
              <a:t>Společnost pro rozvoj </a:t>
            </a:r>
            <a:r>
              <a:rPr lang="cs-CZ" sz="2400" dirty="0" err="1" smtClean="0">
                <a:solidFill>
                  <a:schemeClr val="tx1"/>
                </a:solidFill>
              </a:rPr>
              <a:t>Humpolecka,z.s</a:t>
            </a:r>
            <a:r>
              <a:rPr lang="cs-CZ" sz="2400" dirty="0" smtClean="0">
                <a:solidFill>
                  <a:schemeClr val="tx1"/>
                </a:solidFill>
              </a:rPr>
              <a:t>. berou </a:t>
            </a:r>
            <a:r>
              <a:rPr lang="cs-CZ" sz="2400" dirty="0">
                <a:solidFill>
                  <a:schemeClr val="tx1"/>
                </a:solidFill>
              </a:rPr>
              <a:t>na vědomí Strategii spolupráce obcí v MAS </a:t>
            </a:r>
            <a:r>
              <a:rPr lang="cs-CZ" sz="2400" dirty="0" smtClean="0">
                <a:solidFill>
                  <a:schemeClr val="tx1"/>
                </a:solidFill>
              </a:rPr>
              <a:t>Společnost pro rozvoj </a:t>
            </a:r>
            <a:r>
              <a:rPr lang="cs-CZ" sz="2400" dirty="0" err="1" smtClean="0">
                <a:solidFill>
                  <a:schemeClr val="tx1"/>
                </a:solidFill>
              </a:rPr>
              <a:t>Humpolecka</a:t>
            </a:r>
            <a:r>
              <a:rPr lang="cs-CZ" sz="2400" dirty="0" smtClean="0">
                <a:solidFill>
                  <a:schemeClr val="tx1"/>
                </a:solidFill>
              </a:rPr>
              <a:t> </a:t>
            </a:r>
            <a:r>
              <a:rPr lang="cs-CZ" sz="2400" dirty="0">
                <a:solidFill>
                  <a:schemeClr val="tx1"/>
                </a:solidFill>
              </a:rPr>
              <a:t>a ukládají manažerovi </a:t>
            </a:r>
            <a:r>
              <a:rPr lang="cs-CZ" sz="2400" dirty="0" smtClean="0">
                <a:solidFill>
                  <a:schemeClr val="tx1"/>
                </a:solidFill>
              </a:rPr>
              <a:t>MAS jeho </a:t>
            </a:r>
            <a:r>
              <a:rPr lang="cs-CZ" sz="2400" dirty="0">
                <a:solidFill>
                  <a:schemeClr val="tx1"/>
                </a:solidFill>
              </a:rPr>
              <a:t>nezbytnou finalizaci před schválením výkonným orgánem </a:t>
            </a:r>
            <a:r>
              <a:rPr lang="cs-CZ" sz="2400" dirty="0" smtClean="0">
                <a:solidFill>
                  <a:schemeClr val="tx1"/>
                </a:solidFill>
              </a:rPr>
              <a:t>MAS.“ </a:t>
            </a:r>
          </a:p>
          <a:p>
            <a:pPr algn="l"/>
            <a:endParaRPr lang="cs-CZ" dirty="0" smtClean="0">
              <a:solidFill>
                <a:srgbClr val="983265"/>
              </a:solidFill>
            </a:endParaRPr>
          </a:p>
          <a:p>
            <a:pPr algn="l"/>
            <a:endParaRPr lang="cs-CZ" dirty="0">
              <a:solidFill>
                <a:srgbClr val="983265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3608" y="5589240"/>
            <a:ext cx="5364945" cy="640135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5445224"/>
            <a:ext cx="1666958" cy="1000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755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260649"/>
            <a:ext cx="3096343" cy="72007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980729"/>
            <a:ext cx="7772400" cy="936103"/>
          </a:xfrm>
        </p:spPr>
        <p:txBody>
          <a:bodyPr>
            <a:normAutofit/>
          </a:bodyPr>
          <a:lstStyle/>
          <a:p>
            <a:pPr algn="l"/>
            <a:r>
              <a:rPr lang="cs-CZ" sz="3200" dirty="0" smtClean="0">
                <a:solidFill>
                  <a:schemeClr val="accent3">
                    <a:lumMod val="75000"/>
                  </a:schemeClr>
                </a:solidFill>
              </a:rPr>
              <a:t>Pakt spolupráce a partnerství</a:t>
            </a:r>
            <a:endParaRPr lang="cs-CZ" sz="32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1916832"/>
            <a:ext cx="7427598" cy="3024336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cs-CZ" sz="3400" dirty="0">
                <a:solidFill>
                  <a:srgbClr val="983265"/>
                </a:solidFill>
              </a:rPr>
              <a:t>Návrh na </a:t>
            </a:r>
            <a:r>
              <a:rPr lang="cs-CZ" sz="3400" dirty="0" smtClean="0">
                <a:solidFill>
                  <a:srgbClr val="983265"/>
                </a:solidFill>
              </a:rPr>
              <a:t>schválení č.2/2015</a:t>
            </a:r>
            <a:r>
              <a:rPr lang="cs-CZ" sz="3400" dirty="0">
                <a:solidFill>
                  <a:srgbClr val="983265"/>
                </a:solidFill>
              </a:rPr>
              <a:t>: </a:t>
            </a:r>
          </a:p>
          <a:p>
            <a:pPr algn="just">
              <a:lnSpc>
                <a:spcPct val="120000"/>
              </a:lnSpc>
            </a:pPr>
            <a:r>
              <a:rPr lang="cs-CZ" sz="3100" dirty="0" smtClean="0">
                <a:solidFill>
                  <a:schemeClr val="tx1"/>
                </a:solidFill>
              </a:rPr>
              <a:t>„</a:t>
            </a:r>
            <a:r>
              <a:rPr lang="cs-CZ" sz="3100" dirty="0">
                <a:solidFill>
                  <a:schemeClr val="tx1"/>
                </a:solidFill>
              </a:rPr>
              <a:t>My, zástupci obcí v MAS </a:t>
            </a:r>
            <a:r>
              <a:rPr lang="cs-CZ" sz="3100" dirty="0" smtClean="0">
                <a:solidFill>
                  <a:schemeClr val="tx1"/>
                </a:solidFill>
              </a:rPr>
              <a:t>Společnost pro rozvoj </a:t>
            </a:r>
            <a:r>
              <a:rPr lang="cs-CZ" sz="3100" dirty="0" err="1" smtClean="0">
                <a:solidFill>
                  <a:schemeClr val="tx1"/>
                </a:solidFill>
              </a:rPr>
              <a:t>Humpolecka</a:t>
            </a:r>
            <a:r>
              <a:rPr lang="cs-CZ" sz="3100" dirty="0" smtClean="0">
                <a:solidFill>
                  <a:schemeClr val="tx1"/>
                </a:solidFill>
              </a:rPr>
              <a:t> </a:t>
            </a:r>
            <a:r>
              <a:rPr lang="cs-CZ" sz="3100" dirty="0">
                <a:solidFill>
                  <a:schemeClr val="tx1"/>
                </a:solidFill>
              </a:rPr>
              <a:t>tímto deklarujeme, že budeme spolupracovat na obnově a rozvoji svého regionu. K tomuto nám bude sloužit Strategie spolupráce obcí. Naším cílem je zlepšení chodu obecních a městských úřadů a vzájemné partnerství veřejné správy s neziskovým a podnikatelským sektorem v místní akční skupině </a:t>
            </a:r>
            <a:r>
              <a:rPr lang="cs-CZ" sz="3100" dirty="0" smtClean="0">
                <a:solidFill>
                  <a:schemeClr val="tx1"/>
                </a:solidFill>
              </a:rPr>
              <a:t>Společnost pro rozvoj </a:t>
            </a:r>
            <a:r>
              <a:rPr lang="cs-CZ" sz="3100" dirty="0" err="1" smtClean="0">
                <a:solidFill>
                  <a:schemeClr val="tx1"/>
                </a:solidFill>
              </a:rPr>
              <a:t>Humpolecka</a:t>
            </a:r>
            <a:r>
              <a:rPr lang="cs-CZ" sz="3100" dirty="0" smtClean="0">
                <a:solidFill>
                  <a:schemeClr val="tx1"/>
                </a:solidFill>
              </a:rPr>
              <a:t>, </a:t>
            </a:r>
            <a:r>
              <a:rPr lang="cs-CZ" sz="3100" dirty="0" err="1" smtClean="0">
                <a:solidFill>
                  <a:schemeClr val="tx1"/>
                </a:solidFill>
              </a:rPr>
              <a:t>z.s</a:t>
            </a:r>
            <a:r>
              <a:rPr lang="cs-CZ" sz="3100" dirty="0" smtClean="0">
                <a:solidFill>
                  <a:schemeClr val="tx1"/>
                </a:solidFill>
              </a:rPr>
              <a:t>“. </a:t>
            </a:r>
            <a:endParaRPr lang="cs-CZ" sz="3100" dirty="0">
              <a:solidFill>
                <a:schemeClr val="tx1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3608" y="5589240"/>
            <a:ext cx="5364945" cy="640135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5445224"/>
            <a:ext cx="1666958" cy="1000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004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260649"/>
            <a:ext cx="3096343" cy="72007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980729"/>
            <a:ext cx="7772400" cy="936103"/>
          </a:xfrm>
        </p:spPr>
        <p:txBody>
          <a:bodyPr>
            <a:normAutofit/>
          </a:bodyPr>
          <a:lstStyle/>
          <a:p>
            <a:pPr algn="l"/>
            <a:r>
              <a:rPr lang="cs-CZ" sz="3200" dirty="0" smtClean="0">
                <a:solidFill>
                  <a:schemeClr val="accent3">
                    <a:lumMod val="75000"/>
                  </a:schemeClr>
                </a:solidFill>
              </a:rPr>
              <a:t>Program kulatého stolu 14. 09. 2015</a:t>
            </a:r>
            <a:endParaRPr lang="cs-CZ" sz="32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1772816"/>
            <a:ext cx="7427598" cy="3518897"/>
          </a:xfrm>
        </p:spPr>
        <p:txBody>
          <a:bodyPr>
            <a:normAutofit fontScale="40000" lnSpcReduction="20000"/>
          </a:bodyPr>
          <a:lstStyle/>
          <a:p>
            <a:pPr marL="514350" lvl="0" indent="-514350" algn="l">
              <a:buFont typeface="+mj-lt"/>
              <a:buAutoNum type="arabicPeriod"/>
            </a:pPr>
            <a:r>
              <a:rPr lang="cs-CZ" sz="5100" dirty="0">
                <a:solidFill>
                  <a:srgbClr val="983265"/>
                </a:solidFill>
              </a:rPr>
              <a:t>Úvod, schválení navrženého programu, určení zapisovatele a ověřovatele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cs-CZ" sz="5100" dirty="0">
                <a:solidFill>
                  <a:srgbClr val="983265"/>
                </a:solidFill>
              </a:rPr>
              <a:t>Prezentace dosavadních výsledků projektu (externí dodavatel SMARV) 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cs-CZ" sz="5100" dirty="0">
                <a:solidFill>
                  <a:srgbClr val="983265"/>
                </a:solidFill>
              </a:rPr>
              <a:t>Představení Strategie spolupráce obcí MAS Společnost pro rozvoj </a:t>
            </a:r>
            <a:r>
              <a:rPr lang="cs-CZ" sz="5100" dirty="0" err="1">
                <a:solidFill>
                  <a:srgbClr val="983265"/>
                </a:solidFill>
              </a:rPr>
              <a:t>Humpolecka</a:t>
            </a:r>
            <a:r>
              <a:rPr lang="cs-CZ" sz="5100" dirty="0">
                <a:solidFill>
                  <a:srgbClr val="983265"/>
                </a:solidFill>
              </a:rPr>
              <a:t>, </a:t>
            </a:r>
            <a:r>
              <a:rPr lang="cs-CZ" sz="5100" dirty="0" err="1">
                <a:solidFill>
                  <a:srgbClr val="983265"/>
                </a:solidFill>
              </a:rPr>
              <a:t>z.s</a:t>
            </a:r>
            <a:r>
              <a:rPr lang="cs-CZ" sz="5100" dirty="0">
                <a:solidFill>
                  <a:srgbClr val="983265"/>
                </a:solidFill>
              </a:rPr>
              <a:t>.  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cs-CZ" sz="5100" dirty="0">
                <a:solidFill>
                  <a:srgbClr val="983265"/>
                </a:solidFill>
              </a:rPr>
              <a:t>Projednání, doplnění a schválení Strategie spolupráce obcí MAS </a:t>
            </a:r>
            <a:r>
              <a:rPr lang="cs-CZ" sz="5100" dirty="0" err="1">
                <a:solidFill>
                  <a:srgbClr val="983265"/>
                </a:solidFill>
              </a:rPr>
              <a:t>Humpolecka</a:t>
            </a:r>
            <a:endParaRPr lang="cs-CZ" sz="5100" dirty="0">
              <a:solidFill>
                <a:srgbClr val="983265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cs-CZ" sz="5100" dirty="0">
                <a:solidFill>
                  <a:srgbClr val="983265"/>
                </a:solidFill>
              </a:rPr>
              <a:t>Představení, projednání a schválení Paktu o spolupráci a partnerství 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cs-CZ" sz="5100" dirty="0">
                <a:solidFill>
                  <a:srgbClr val="983265"/>
                </a:solidFill>
              </a:rPr>
              <a:t>Aktuální problémy obcí 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cs-CZ" sz="5100" dirty="0">
                <a:solidFill>
                  <a:srgbClr val="983265"/>
                </a:solidFill>
              </a:rPr>
              <a:t>Závěr </a:t>
            </a:r>
          </a:p>
          <a:p>
            <a:pPr algn="l"/>
            <a:endParaRPr lang="cs-CZ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3608" y="5589240"/>
            <a:ext cx="5364945" cy="640135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5445224"/>
            <a:ext cx="1666958" cy="1000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9055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260649"/>
            <a:ext cx="3096343" cy="72007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980729"/>
            <a:ext cx="7772400" cy="936103"/>
          </a:xfrm>
        </p:spPr>
        <p:txBody>
          <a:bodyPr>
            <a:normAutofit/>
          </a:bodyPr>
          <a:lstStyle/>
          <a:p>
            <a:pPr algn="l"/>
            <a:r>
              <a:rPr lang="cs-CZ" sz="3200" dirty="0" smtClean="0">
                <a:solidFill>
                  <a:schemeClr val="accent3">
                    <a:lumMod val="75000"/>
                  </a:schemeClr>
                </a:solidFill>
              </a:rPr>
              <a:t>Strategie spolupráce obcí - struktura</a:t>
            </a:r>
            <a:endParaRPr lang="cs-CZ" sz="32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1772816"/>
            <a:ext cx="7427598" cy="3518897"/>
          </a:xfrm>
        </p:spPr>
        <p:txBody>
          <a:bodyPr>
            <a:normAutofit fontScale="70000" lnSpcReduction="20000"/>
          </a:bodyPr>
          <a:lstStyle/>
          <a:p>
            <a:endParaRPr lang="cs-CZ" dirty="0" smtClean="0"/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Část </a:t>
            </a:r>
            <a:r>
              <a:rPr lang="cs-CZ" dirty="0">
                <a:solidFill>
                  <a:schemeClr val="tx1"/>
                </a:solidFill>
              </a:rPr>
              <a:t>1 – Karta </a:t>
            </a:r>
            <a:r>
              <a:rPr lang="cs-CZ" dirty="0" smtClean="0">
                <a:solidFill>
                  <a:schemeClr val="tx1"/>
                </a:solidFill>
              </a:rPr>
              <a:t>MAS</a:t>
            </a:r>
            <a:endParaRPr lang="cs-CZ" dirty="0">
              <a:solidFill>
                <a:schemeClr val="tx1"/>
              </a:solidFill>
            </a:endParaRP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Část 2 – Definice potenciálu spolupráce obcí na platformě </a:t>
            </a:r>
            <a:r>
              <a:rPr lang="cs-CZ" dirty="0" smtClean="0">
                <a:solidFill>
                  <a:schemeClr val="tx1"/>
                </a:solidFill>
              </a:rPr>
              <a:t>	        MAS</a:t>
            </a:r>
            <a:endParaRPr lang="cs-CZ" dirty="0">
              <a:solidFill>
                <a:schemeClr val="tx1"/>
              </a:solidFill>
            </a:endParaRP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Část 3 – Potřeby spolupráce obcí na platformě </a:t>
            </a:r>
            <a:r>
              <a:rPr lang="cs-CZ" dirty="0" smtClean="0">
                <a:solidFill>
                  <a:schemeClr val="tx1"/>
                </a:solidFill>
              </a:rPr>
              <a:t>MAS</a:t>
            </a:r>
            <a:endParaRPr lang="cs-CZ" dirty="0">
              <a:solidFill>
                <a:schemeClr val="tx1"/>
              </a:solidFill>
            </a:endParaRP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Část 4 – Návrhová část strategie spolupráce obcí 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Část 5 – Akční plán spolupráce obcí na platformě MAS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Část 6 – Implementace spolupráce obcí na platformě MAS</a:t>
            </a:r>
          </a:p>
          <a:p>
            <a:endParaRPr lang="cs-CZ" dirty="0">
              <a:solidFill>
                <a:srgbClr val="983265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3608" y="5589240"/>
            <a:ext cx="5364945" cy="640135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5445224"/>
            <a:ext cx="1666958" cy="1000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0128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260649"/>
            <a:ext cx="3096343" cy="72007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980729"/>
            <a:ext cx="7772400" cy="936103"/>
          </a:xfrm>
        </p:spPr>
        <p:txBody>
          <a:bodyPr>
            <a:normAutofit/>
          </a:bodyPr>
          <a:lstStyle/>
          <a:p>
            <a:pPr algn="l"/>
            <a:r>
              <a:rPr lang="cs-CZ" sz="3200" dirty="0" smtClean="0">
                <a:solidFill>
                  <a:schemeClr val="accent3">
                    <a:lumMod val="75000"/>
                  </a:schemeClr>
                </a:solidFill>
              </a:rPr>
              <a:t>Část 1 – Karta MAS</a:t>
            </a:r>
            <a:endParaRPr lang="cs-CZ" sz="32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1772816"/>
            <a:ext cx="7427598" cy="3518897"/>
          </a:xfrm>
        </p:spPr>
        <p:txBody>
          <a:bodyPr>
            <a:normAutofit fontScale="70000" lnSpcReduction="20000"/>
          </a:bodyPr>
          <a:lstStyle/>
          <a:p>
            <a:endParaRPr lang="cs-CZ" dirty="0" smtClean="0"/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Identifikační údaje MAS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Kontakty na kancelář</a:t>
            </a:r>
            <a:endParaRPr lang="cs-CZ" dirty="0">
              <a:solidFill>
                <a:schemeClr val="tx1"/>
              </a:solidFill>
            </a:endParaRP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Počet členů MAS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Popis činnosti a cíle organizace MAS</a:t>
            </a:r>
            <a:endParaRPr lang="cs-CZ" dirty="0">
              <a:solidFill>
                <a:schemeClr val="tx1"/>
              </a:solidFill>
            </a:endParaRP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Strategické cíle regionu dle SCLLD – strategie komunitně vedeného místního rozvoje</a:t>
            </a:r>
            <a:endParaRPr lang="cs-CZ" dirty="0">
              <a:solidFill>
                <a:schemeClr val="tx1"/>
              </a:solidFill>
            </a:endParaRP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Seznam obcí na území MAS</a:t>
            </a:r>
            <a:endParaRPr lang="cs-CZ" dirty="0">
              <a:solidFill>
                <a:schemeClr val="tx1"/>
              </a:solidFill>
            </a:endParaRP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Seznam DSO – dobrovolných svazků obcí na území MAS</a:t>
            </a:r>
          </a:p>
          <a:p>
            <a:endParaRPr lang="cs-CZ" dirty="0">
              <a:solidFill>
                <a:srgbClr val="983265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3608" y="5589240"/>
            <a:ext cx="5364945" cy="640135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5445224"/>
            <a:ext cx="1666958" cy="1000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6290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260649"/>
            <a:ext cx="3096343" cy="72007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endParaRPr lang="cs-CZ" sz="32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endParaRPr lang="cs-CZ" dirty="0">
              <a:solidFill>
                <a:srgbClr val="983265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3608" y="5589240"/>
            <a:ext cx="5364945" cy="640135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5445224"/>
            <a:ext cx="1666958" cy="1000175"/>
          </a:xfrm>
          <a:prstGeom prst="rect">
            <a:avLst/>
          </a:prstGeom>
        </p:spPr>
      </p:pic>
      <p:pic>
        <p:nvPicPr>
          <p:cNvPr id="8" name="Zástupný symbol pro obrázek 7"/>
          <p:cNvPicPr>
            <a:picLocks noGrp="1"/>
          </p:cNvPicPr>
          <p:nvPr>
            <p:ph type="pic" idx="1"/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62" r="2862"/>
          <a:stretch>
            <a:fillRect/>
          </a:stretch>
        </p:blipFill>
        <p:spPr>
          <a:xfrm>
            <a:off x="1043608" y="1340769"/>
            <a:ext cx="6552728" cy="4104455"/>
          </a:xfrm>
          <a:prstGeom prst="rect">
            <a:avLst/>
          </a:prstGeom>
        </p:spPr>
      </p:pic>
      <p:sp>
        <p:nvSpPr>
          <p:cNvPr id="9" name="Obdélník 8"/>
          <p:cNvSpPr/>
          <p:nvPr/>
        </p:nvSpPr>
        <p:spPr>
          <a:xfrm>
            <a:off x="806120" y="912145"/>
            <a:ext cx="55809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>
                <a:solidFill>
                  <a:schemeClr val="accent3">
                    <a:lumMod val="75000"/>
                  </a:schemeClr>
                </a:solidFill>
              </a:rPr>
              <a:t>Část 1 – Karta MAS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663911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260649"/>
            <a:ext cx="3096343" cy="72007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980729"/>
            <a:ext cx="7772400" cy="936103"/>
          </a:xfrm>
        </p:spPr>
        <p:txBody>
          <a:bodyPr>
            <a:noAutofit/>
          </a:bodyPr>
          <a:lstStyle/>
          <a:p>
            <a:pPr algn="l"/>
            <a:r>
              <a:rPr lang="cs-CZ" sz="3200" dirty="0" smtClean="0">
                <a:solidFill>
                  <a:schemeClr val="accent3">
                    <a:lumMod val="75000"/>
                  </a:schemeClr>
                </a:solidFill>
              </a:rPr>
              <a:t>Část 2 – </a:t>
            </a:r>
            <a:r>
              <a:rPr lang="cs-CZ" sz="3200" dirty="0">
                <a:solidFill>
                  <a:schemeClr val="accent3">
                    <a:lumMod val="75000"/>
                  </a:schemeClr>
                </a:solidFill>
              </a:rPr>
              <a:t>Definice potenciálu spolupráce obcí na </a:t>
            </a:r>
            <a:r>
              <a:rPr lang="cs-CZ" sz="3200" dirty="0" smtClean="0">
                <a:solidFill>
                  <a:schemeClr val="accent3">
                    <a:lumMod val="75000"/>
                  </a:schemeClr>
                </a:solidFill>
              </a:rPr>
              <a:t>platformě MAS</a:t>
            </a:r>
            <a:endParaRPr lang="cs-CZ" sz="32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85028" y="2072252"/>
            <a:ext cx="7402016" cy="3372972"/>
          </a:xfrm>
        </p:spPr>
        <p:txBody>
          <a:bodyPr>
            <a:normAutofit fontScale="85000" lnSpcReduction="10000"/>
          </a:bodyPr>
          <a:lstStyle/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Popis </a:t>
            </a:r>
            <a:r>
              <a:rPr lang="cs-CZ" dirty="0">
                <a:solidFill>
                  <a:schemeClr val="tx1"/>
                </a:solidFill>
              </a:rPr>
              <a:t>dosavadní spolupráce obcí včetně </a:t>
            </a:r>
            <a:r>
              <a:rPr lang="cs-CZ" dirty="0" smtClean="0">
                <a:solidFill>
                  <a:schemeClr val="tx1"/>
                </a:solidFill>
              </a:rPr>
              <a:t>příkladů v 5 projektových tématech:</a:t>
            </a:r>
          </a:p>
          <a:p>
            <a:pPr marL="914400" lvl="1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2600" i="1" u="sng" dirty="0">
                <a:solidFill>
                  <a:srgbClr val="983265"/>
                </a:solidFill>
              </a:rPr>
              <a:t>Protipovodňová opatření a krizové řízení </a:t>
            </a:r>
          </a:p>
          <a:p>
            <a:pPr marL="914400" lvl="1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i="1" dirty="0">
                <a:solidFill>
                  <a:schemeClr val="tx1"/>
                </a:solidFill>
              </a:rPr>
              <a:t>Regionální </a:t>
            </a:r>
            <a:r>
              <a:rPr lang="cs-CZ" i="1" dirty="0" smtClean="0">
                <a:solidFill>
                  <a:schemeClr val="tx1"/>
                </a:solidFill>
              </a:rPr>
              <a:t>školství</a:t>
            </a:r>
          </a:p>
          <a:p>
            <a:pPr marL="914400" lvl="1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i="1" dirty="0">
                <a:solidFill>
                  <a:schemeClr val="tx1"/>
                </a:solidFill>
              </a:rPr>
              <a:t>Odpadové </a:t>
            </a:r>
            <a:r>
              <a:rPr lang="cs-CZ" i="1" dirty="0" smtClean="0">
                <a:solidFill>
                  <a:schemeClr val="tx1"/>
                </a:solidFill>
              </a:rPr>
              <a:t>hospodářství</a:t>
            </a:r>
          </a:p>
          <a:p>
            <a:pPr marL="914400" lvl="1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2600" i="1" u="sng" dirty="0">
                <a:solidFill>
                  <a:srgbClr val="983265"/>
                </a:solidFill>
              </a:rPr>
              <a:t>Doprava – dopravní obslužnost a dopravní dostupnost</a:t>
            </a:r>
          </a:p>
          <a:p>
            <a:pPr marL="914400" lvl="1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2600" i="1" u="sng" dirty="0">
                <a:solidFill>
                  <a:srgbClr val="983265"/>
                </a:solidFill>
              </a:rPr>
              <a:t>Politika zaměstnanosti, boj s nezaměstnaností</a:t>
            </a:r>
          </a:p>
          <a:p>
            <a:pPr lvl="1" algn="l">
              <a:lnSpc>
                <a:spcPct val="120000"/>
              </a:lnSpc>
            </a:pPr>
            <a:endParaRPr lang="cs-CZ" dirty="0" smtClean="0"/>
          </a:p>
          <a:p>
            <a:pPr algn="l">
              <a:lnSpc>
                <a:spcPct val="120000"/>
              </a:lnSpc>
            </a:pPr>
            <a:endParaRPr lang="cs-CZ" dirty="0" smtClean="0">
              <a:solidFill>
                <a:schemeClr val="tx1"/>
              </a:solidFill>
            </a:endParaRP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rgbClr val="983265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3608" y="5589240"/>
            <a:ext cx="5364945" cy="640135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5445224"/>
            <a:ext cx="1666958" cy="1000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8742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260649"/>
            <a:ext cx="3096343" cy="72007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980729"/>
            <a:ext cx="7772400" cy="936103"/>
          </a:xfrm>
        </p:spPr>
        <p:txBody>
          <a:bodyPr>
            <a:noAutofit/>
          </a:bodyPr>
          <a:lstStyle/>
          <a:p>
            <a:pPr algn="l"/>
            <a:r>
              <a:rPr lang="cs-CZ" sz="3200" dirty="0" smtClean="0">
                <a:solidFill>
                  <a:schemeClr val="accent3">
                    <a:lumMod val="75000"/>
                  </a:schemeClr>
                </a:solidFill>
              </a:rPr>
              <a:t>Část 2 – </a:t>
            </a:r>
            <a:r>
              <a:rPr lang="cs-CZ" sz="3200" dirty="0">
                <a:solidFill>
                  <a:schemeClr val="accent3">
                    <a:lumMod val="75000"/>
                  </a:schemeClr>
                </a:solidFill>
              </a:rPr>
              <a:t>Definice potenciálu spolupráce obcí na </a:t>
            </a:r>
            <a:r>
              <a:rPr lang="cs-CZ" sz="3200" dirty="0" smtClean="0">
                <a:solidFill>
                  <a:schemeClr val="accent3">
                    <a:lumMod val="75000"/>
                  </a:schemeClr>
                </a:solidFill>
              </a:rPr>
              <a:t>platformě MAS</a:t>
            </a:r>
            <a:endParaRPr lang="cs-CZ" sz="32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85028" y="2072252"/>
            <a:ext cx="7402016" cy="3372972"/>
          </a:xfrm>
        </p:spPr>
        <p:txBody>
          <a:bodyPr>
            <a:normAutofit lnSpcReduction="1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</a:rPr>
              <a:t>Lidský</a:t>
            </a:r>
            <a:r>
              <a:rPr lang="cs-CZ" sz="2400" dirty="0">
                <a:solidFill>
                  <a:schemeClr val="tx1"/>
                </a:solidFill>
              </a:rPr>
              <a:t>, finanční a organizační potenciál pro zajištění spolupráce </a:t>
            </a:r>
            <a:r>
              <a:rPr lang="cs-CZ" sz="2400" dirty="0" smtClean="0">
                <a:solidFill>
                  <a:schemeClr val="tx1"/>
                </a:solidFill>
              </a:rPr>
              <a:t>obcí: </a:t>
            </a:r>
          </a:p>
          <a:p>
            <a:pPr marL="914400" lvl="1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2200" i="1" u="sng" dirty="0" smtClean="0">
                <a:solidFill>
                  <a:schemeClr val="tx1"/>
                </a:solidFill>
              </a:rPr>
              <a:t>Kapacita MAS </a:t>
            </a:r>
            <a:r>
              <a:rPr lang="cs-CZ" sz="2200" dirty="0" smtClean="0">
                <a:solidFill>
                  <a:schemeClr val="tx1"/>
                </a:solidFill>
              </a:rPr>
              <a:t>– organizační struktura, personální zajištění</a:t>
            </a:r>
          </a:p>
          <a:p>
            <a:pPr marL="914400" lvl="1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2200" i="1" u="sng" dirty="0" smtClean="0">
                <a:solidFill>
                  <a:schemeClr val="tx1"/>
                </a:solidFill>
              </a:rPr>
              <a:t>Kapacita administrativy obcí </a:t>
            </a:r>
            <a:r>
              <a:rPr lang="cs-CZ" sz="2200" i="1" dirty="0" smtClean="0">
                <a:solidFill>
                  <a:schemeClr val="tx1"/>
                </a:solidFill>
              </a:rPr>
              <a:t>– </a:t>
            </a:r>
            <a:r>
              <a:rPr lang="cs-CZ" sz="2200" dirty="0" smtClean="0">
                <a:solidFill>
                  <a:schemeClr val="tx1"/>
                </a:solidFill>
              </a:rPr>
              <a:t>dle informací získaných z obcí</a:t>
            </a:r>
          </a:p>
          <a:p>
            <a:pPr marL="914400" lvl="1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2200" i="1" u="sng" dirty="0" smtClean="0">
                <a:solidFill>
                  <a:schemeClr val="tx1"/>
                </a:solidFill>
              </a:rPr>
              <a:t>Finanční zdroje – MAS, DSO, obce </a:t>
            </a:r>
            <a:r>
              <a:rPr lang="cs-CZ" sz="2200" i="1" dirty="0" smtClean="0">
                <a:solidFill>
                  <a:schemeClr val="tx1"/>
                </a:solidFill>
              </a:rPr>
              <a:t>– </a:t>
            </a:r>
            <a:r>
              <a:rPr lang="cs-CZ" sz="2200" dirty="0" smtClean="0">
                <a:solidFill>
                  <a:schemeClr val="tx1"/>
                </a:solidFill>
              </a:rPr>
              <a:t>zpracování veřejně dostupných informací</a:t>
            </a:r>
            <a:endParaRPr lang="cs-CZ" sz="2200" dirty="0" smtClean="0"/>
          </a:p>
          <a:p>
            <a:pPr algn="l">
              <a:lnSpc>
                <a:spcPct val="120000"/>
              </a:lnSpc>
            </a:pPr>
            <a:endParaRPr lang="cs-CZ" dirty="0" smtClean="0">
              <a:solidFill>
                <a:schemeClr val="tx1"/>
              </a:solidFill>
            </a:endParaRP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rgbClr val="983265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3608" y="5589240"/>
            <a:ext cx="5364945" cy="640135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5445224"/>
            <a:ext cx="1666958" cy="1000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893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260649"/>
            <a:ext cx="3096343" cy="72007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980729"/>
            <a:ext cx="7772400" cy="936103"/>
          </a:xfrm>
        </p:spPr>
        <p:txBody>
          <a:bodyPr>
            <a:noAutofit/>
          </a:bodyPr>
          <a:lstStyle/>
          <a:p>
            <a:pPr algn="l"/>
            <a:r>
              <a:rPr lang="cs-CZ" sz="3200" dirty="0" smtClean="0">
                <a:solidFill>
                  <a:schemeClr val="accent3">
                    <a:lumMod val="75000"/>
                  </a:schemeClr>
                </a:solidFill>
              </a:rPr>
              <a:t>Část 2 – </a:t>
            </a:r>
            <a:r>
              <a:rPr lang="cs-CZ" sz="3200" dirty="0">
                <a:solidFill>
                  <a:schemeClr val="accent3">
                    <a:lumMod val="75000"/>
                  </a:schemeClr>
                </a:solidFill>
              </a:rPr>
              <a:t>Organizační struktura MAS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85028" y="2072252"/>
            <a:ext cx="7402016" cy="3372972"/>
          </a:xfrm>
        </p:spPr>
        <p:txBody>
          <a:bodyPr>
            <a:normAutofit/>
          </a:bodyPr>
          <a:lstStyle/>
          <a:p>
            <a:pPr algn="l">
              <a:lnSpc>
                <a:spcPct val="120000"/>
              </a:lnSpc>
            </a:pPr>
            <a:endParaRPr lang="cs-CZ" dirty="0" smtClean="0">
              <a:solidFill>
                <a:schemeClr val="tx1"/>
              </a:solidFill>
            </a:endParaRP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rgbClr val="983265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3608" y="5589240"/>
            <a:ext cx="5364945" cy="640135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5445224"/>
            <a:ext cx="1666958" cy="1000175"/>
          </a:xfrm>
          <a:prstGeom prst="rect">
            <a:avLst/>
          </a:prstGeom>
        </p:spPr>
      </p:pic>
      <p:pic>
        <p:nvPicPr>
          <p:cNvPr id="7" name="obrázek 2" descr="Organizační struktura MAS 2015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862137"/>
            <a:ext cx="5328591" cy="35830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07153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Část 2 – Organizační struktura 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MAS přehled zaměstnanců MAS v roce 2015</a:t>
            </a:r>
            <a:endParaRPr lang="cs-CZ" dirty="0"/>
          </a:p>
        </p:txBody>
      </p:sp>
      <p:graphicFrame>
        <p:nvGraphicFramePr>
          <p:cNvPr id="12" name="Zástupný symbol pro obsah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2963466"/>
              </p:ext>
            </p:extLst>
          </p:nvPr>
        </p:nvGraphicFramePr>
        <p:xfrm>
          <a:off x="457200" y="1600200"/>
          <a:ext cx="8228826" cy="2921255"/>
        </p:xfrm>
        <a:graphic>
          <a:graphicData uri="http://schemas.openxmlformats.org/drawingml/2006/table">
            <a:tbl>
              <a:tblPr firstRow="1" firstCol="1" bandRow="1"/>
              <a:tblGrid>
                <a:gridCol w="4114413"/>
                <a:gridCol w="4114413"/>
              </a:tblGrid>
              <a:tr h="6779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kern="1200" dirty="0">
                          <a:solidFill>
                            <a:srgbClr val="983265"/>
                          </a:solidFill>
                          <a:latin typeface="+mn-lt"/>
                          <a:ea typeface="+mn-ea"/>
                          <a:cs typeface="+mn-cs"/>
                        </a:rPr>
                        <a:t>Mgr. Pavel </a:t>
                      </a:r>
                      <a:r>
                        <a:rPr lang="cs-CZ" sz="3200" kern="1200" dirty="0" err="1">
                          <a:solidFill>
                            <a:srgbClr val="983265"/>
                          </a:solidFill>
                          <a:latin typeface="+mn-lt"/>
                          <a:ea typeface="+mn-ea"/>
                          <a:cs typeface="+mn-cs"/>
                        </a:rPr>
                        <a:t>Hrala</a:t>
                      </a:r>
                      <a:endParaRPr lang="cs-CZ" sz="3200" kern="1200" dirty="0">
                        <a:solidFill>
                          <a:srgbClr val="983265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178" marR="4617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kern="1200" dirty="0">
                          <a:solidFill>
                            <a:srgbClr val="983265"/>
                          </a:solidFill>
                          <a:latin typeface="+mn-lt"/>
                          <a:ea typeface="+mn-ea"/>
                          <a:cs typeface="+mn-cs"/>
                        </a:rPr>
                        <a:t>manažer MAS</a:t>
                      </a:r>
                    </a:p>
                  </a:txBody>
                  <a:tcPr marL="46178" marR="4617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24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kern="1200" dirty="0">
                          <a:solidFill>
                            <a:srgbClr val="983265"/>
                          </a:solidFill>
                          <a:latin typeface="+mn-lt"/>
                          <a:ea typeface="+mn-ea"/>
                          <a:cs typeface="+mn-cs"/>
                        </a:rPr>
                        <a:t>Ing. Tereza Machková</a:t>
                      </a:r>
                    </a:p>
                  </a:txBody>
                  <a:tcPr marL="46178" marR="4617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kern="1200" dirty="0">
                          <a:solidFill>
                            <a:srgbClr val="983265"/>
                          </a:solidFill>
                          <a:latin typeface="+mn-lt"/>
                          <a:ea typeface="+mn-ea"/>
                          <a:cs typeface="+mn-cs"/>
                        </a:rPr>
                        <a:t>administrativní pracovnice</a:t>
                      </a:r>
                    </a:p>
                  </a:txBody>
                  <a:tcPr marL="46178" marR="4617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9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kern="1200" dirty="0">
                          <a:solidFill>
                            <a:srgbClr val="983265"/>
                          </a:solidFill>
                          <a:latin typeface="+mn-lt"/>
                          <a:ea typeface="+mn-ea"/>
                          <a:cs typeface="+mn-cs"/>
                        </a:rPr>
                        <a:t>Ing. Eva Kubíčková</a:t>
                      </a:r>
                    </a:p>
                  </a:txBody>
                  <a:tcPr marL="46178" marR="4617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kern="1200" dirty="0">
                          <a:solidFill>
                            <a:srgbClr val="983265"/>
                          </a:solidFill>
                          <a:latin typeface="+mn-lt"/>
                          <a:ea typeface="+mn-ea"/>
                          <a:cs typeface="+mn-cs"/>
                        </a:rPr>
                        <a:t>účetní</a:t>
                      </a:r>
                    </a:p>
                  </a:txBody>
                  <a:tcPr marL="46178" marR="4617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964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 další v roce 2016….?</a:t>
                      </a:r>
                      <a:endParaRPr lang="cs-CZ" sz="3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178" marR="4617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kern="1200" dirty="0">
                        <a:solidFill>
                          <a:srgbClr val="983265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178" marR="4617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2501900" y="3530442"/>
            <a:ext cx="184731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0623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1506</TotalTime>
  <Words>711</Words>
  <Application>Microsoft Office PowerPoint</Application>
  <PresentationFormat>Předvádění na obrazovce (4:3)</PresentationFormat>
  <Paragraphs>121</Paragraphs>
  <Slides>17</Slides>
  <Notes>17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0" baseType="lpstr">
      <vt:lpstr>Arial</vt:lpstr>
      <vt:lpstr>Calibri</vt:lpstr>
      <vt:lpstr>Motiv systému Office</vt:lpstr>
      <vt:lpstr>Strategie spolupráce obcí Společnost pro rozvoj Humpolecka, z. s.</vt:lpstr>
      <vt:lpstr>Program kulatého stolu 14. 09. 2015</vt:lpstr>
      <vt:lpstr>Strategie spolupráce obcí - struktura</vt:lpstr>
      <vt:lpstr>Část 1 – Karta MAS</vt:lpstr>
      <vt:lpstr>Prezentace aplikace PowerPoint</vt:lpstr>
      <vt:lpstr>Část 2 – Definice potenciálu spolupráce obcí na platformě MAS</vt:lpstr>
      <vt:lpstr>Část 2 – Definice potenciálu spolupráce obcí na platformě MAS</vt:lpstr>
      <vt:lpstr>Část 2 – Organizační struktura MAS</vt:lpstr>
      <vt:lpstr>Část 2 – Organizační struktura MAS přehled zaměstnanců MAS v roce 2015</vt:lpstr>
      <vt:lpstr>Prezentace aplikace PowerPoint</vt:lpstr>
      <vt:lpstr>Část 3 – Definice potřeb v oblasti spolupráce obcí na platformě MAS</vt:lpstr>
      <vt:lpstr>Část 4 – Návrhová část Strategie spolupráce obcí na platformě MAS</vt:lpstr>
      <vt:lpstr>Část 5 – Akční plán spolupráce obcí na platformě MAS</vt:lpstr>
      <vt:lpstr>Část 6 – Implementace spolupráce obcí na platformě MAS</vt:lpstr>
      <vt:lpstr>Část 6 – Implementace spolupráce obcí na platformě MAS</vt:lpstr>
      <vt:lpstr>Přijetí Strategie spolupráce obcí</vt:lpstr>
      <vt:lpstr>Pakt spolupráce a partnerství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Jednání Valné hromady Společnost pro rozvoj Humpolecka</dc:title>
  <dc:creator>Pavlish</dc:creator>
  <cp:lastModifiedBy>Humpolecko</cp:lastModifiedBy>
  <cp:revision>110</cp:revision>
  <cp:lastPrinted>2015-09-14T08:34:45Z</cp:lastPrinted>
  <dcterms:created xsi:type="dcterms:W3CDTF">2014-11-22T12:07:11Z</dcterms:created>
  <dcterms:modified xsi:type="dcterms:W3CDTF">2015-09-23T07:48:07Z</dcterms:modified>
</cp:coreProperties>
</file>