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8" r:id="rId4"/>
    <p:sldId id="259" r:id="rId5"/>
    <p:sldId id="269" r:id="rId6"/>
    <p:sldId id="260" r:id="rId7"/>
    <p:sldId id="261" r:id="rId8"/>
    <p:sldId id="270" r:id="rId9"/>
    <p:sldId id="272" r:id="rId10"/>
    <p:sldId id="271" r:id="rId11"/>
    <p:sldId id="262" r:id="rId12"/>
    <p:sldId id="264" r:id="rId13"/>
    <p:sldId id="263" r:id="rId14"/>
    <p:sldId id="265" r:id="rId15"/>
    <p:sldId id="266" r:id="rId16"/>
    <p:sldId id="267" r:id="rId17"/>
    <p:sldId id="258" r:id="rId18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4480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0C361-260D-46D8-91E0-2B522C1C0CF8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DEE5-285F-4748-BF98-A0EF6888F5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31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ADBAB-5B74-46C3-BBA8-F33A9B21CFB9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77A92-610F-4EF2-8F06-2F1A790AE9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69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675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60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506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932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876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5837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83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03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54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20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970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8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04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7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28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360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7A92-610F-4EF2-8F06-2F1A790AE9E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68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54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90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35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82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3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7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95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65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8637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23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63D9-EB23-4254-89D0-20D588CAAB6C}" type="datetimeFigureOut">
              <a:rPr lang="cs-CZ" smtClean="0"/>
              <a:t>23. 9. 2015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C2B4-2D55-47B2-BBF2-5FC6CE3C5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21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3" y="1484784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Strategie spolupráce obcí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cs-CZ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Společnost pro rozvoj </a:t>
            </a:r>
            <a:r>
              <a:rPr lang="cs-CZ" b="1" dirty="0" err="1">
                <a:solidFill>
                  <a:schemeClr val="accent3">
                    <a:lumMod val="75000"/>
                  </a:schemeClr>
                </a:solidFill>
              </a:rPr>
              <a:t>Humpolecka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</a:rPr>
              <a:t>, z. s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983265"/>
                </a:solidFill>
              </a:rPr>
              <a:t>2. Kulatý stůl v Humpolci 14.09.2015</a:t>
            </a:r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4" y="96996"/>
            <a:ext cx="8478726" cy="6797344"/>
          </a:xfrm>
        </p:spPr>
      </p:pic>
    </p:spTree>
    <p:extLst>
      <p:ext uri="{BB962C8B-B14F-4D97-AF65-F5344CB8AC3E}">
        <p14:creationId xmlns:p14="http://schemas.microsoft.com/office/powerpoint/2010/main" val="32236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Část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3 – Definice potřeb v oblasti spolupráce obcí na platformě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MAS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2072252"/>
            <a:ext cx="7402016" cy="337297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Zohlednění potřeb ve </a:t>
            </a:r>
            <a:r>
              <a:rPr lang="cs-CZ" sz="2400" dirty="0">
                <a:solidFill>
                  <a:schemeClr val="tx1"/>
                </a:solidFill>
              </a:rPr>
              <a:t>3</a:t>
            </a:r>
            <a:r>
              <a:rPr lang="cs-CZ" sz="2400" dirty="0" smtClean="0">
                <a:solidFill>
                  <a:schemeClr val="tx1"/>
                </a:solidFill>
              </a:rPr>
              <a:t> zvolených tématech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i="1" u="sng" dirty="0">
                <a:solidFill>
                  <a:schemeClr val="tx1"/>
                </a:solidFill>
              </a:rPr>
              <a:t>Protipovodňová opatření a krizové řízení</a:t>
            </a:r>
            <a:r>
              <a:rPr lang="cs-CZ" sz="2400" i="1" dirty="0">
                <a:solidFill>
                  <a:schemeClr val="tx1"/>
                </a:solidFill>
              </a:rPr>
              <a:t> </a:t>
            </a:r>
            <a:r>
              <a:rPr lang="cs-CZ" sz="2400" i="1" dirty="0" smtClean="0">
                <a:solidFill>
                  <a:schemeClr val="tx1"/>
                </a:solidFill>
              </a:rPr>
              <a:t>– </a:t>
            </a:r>
            <a:r>
              <a:rPr lang="cs-CZ" sz="2000" dirty="0" smtClean="0">
                <a:solidFill>
                  <a:schemeClr val="tx1"/>
                </a:solidFill>
              </a:rPr>
              <a:t>digitalizace povodňového plánu, vybavení jednotek hasičů,…</a:t>
            </a:r>
            <a:endParaRPr lang="cs-CZ" sz="20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i="1" u="sng" dirty="0">
                <a:solidFill>
                  <a:schemeClr val="tx1"/>
                </a:solidFill>
              </a:rPr>
              <a:t>Doprava – dopravní obslužnost a dopravní </a:t>
            </a:r>
            <a:r>
              <a:rPr lang="cs-CZ" sz="2400" i="1" u="sng" dirty="0" smtClean="0">
                <a:solidFill>
                  <a:schemeClr val="tx1"/>
                </a:solidFill>
              </a:rPr>
              <a:t>dostupnost – </a:t>
            </a:r>
            <a:r>
              <a:rPr lang="cs-CZ" sz="2000" dirty="0" smtClean="0">
                <a:solidFill>
                  <a:schemeClr val="tx1"/>
                </a:solidFill>
              </a:rPr>
              <a:t>kvalitní technický stav silnic, budování cyklostezek a cyklotras, nové lesní cesty, veřejná dopravy</a:t>
            </a:r>
            <a:endParaRPr lang="cs-CZ" sz="24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400" i="1" u="sng" dirty="0">
                <a:solidFill>
                  <a:schemeClr val="tx1"/>
                </a:solidFill>
              </a:rPr>
              <a:t>Politika zaměstnanosti, boj s </a:t>
            </a:r>
            <a:r>
              <a:rPr lang="cs-CZ" sz="2400" i="1" u="sng" dirty="0" smtClean="0">
                <a:solidFill>
                  <a:schemeClr val="tx1"/>
                </a:solidFill>
              </a:rPr>
              <a:t>nezaměstnaností – </a:t>
            </a:r>
            <a:r>
              <a:rPr lang="cs-CZ" sz="2200" dirty="0" smtClean="0">
                <a:solidFill>
                  <a:schemeClr val="tx1"/>
                </a:solidFill>
              </a:rPr>
              <a:t>veřejně prospěšné práce, možnosti čerpání z </a:t>
            </a:r>
            <a:r>
              <a:rPr lang="cs-CZ" sz="2200" dirty="0" smtClean="0">
                <a:solidFill>
                  <a:schemeClr val="tx1"/>
                </a:solidFill>
              </a:rPr>
              <a:t>OPZ</a:t>
            </a:r>
            <a:endParaRPr lang="cs-CZ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Část 4 – Návrhová část Strategie spolupráce obcí na platformě MAS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2072252"/>
            <a:ext cx="7402016" cy="3588996"/>
          </a:xfrm>
        </p:spPr>
        <p:txBody>
          <a:bodyPr>
            <a:normAutofit fontScale="625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Stanovení cílů a opatření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Základní </a:t>
            </a:r>
            <a:r>
              <a:rPr lang="cs-CZ" sz="3200" dirty="0">
                <a:solidFill>
                  <a:schemeClr val="tx1"/>
                </a:solidFill>
              </a:rPr>
              <a:t>strategický cíl:</a:t>
            </a:r>
            <a:r>
              <a:rPr lang="cs-CZ" sz="3200" b="1" dirty="0">
                <a:solidFill>
                  <a:schemeClr val="tx1"/>
                </a:solidFill>
              </a:rPr>
              <a:t> Zkvalitnit spolupráci obcí a zefektivnit chod úřadů v regionu MAS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200" i="1" u="sng" dirty="0">
                <a:solidFill>
                  <a:schemeClr val="tx1"/>
                </a:solidFill>
              </a:rPr>
              <a:t>Specifický cíl 1: </a:t>
            </a:r>
            <a:r>
              <a:rPr lang="cs-CZ" sz="3200" dirty="0">
                <a:solidFill>
                  <a:schemeClr val="tx1"/>
                </a:solidFill>
              </a:rPr>
              <a:t>Zesílit spolupráci obcí a snížit administrativní zátěž obecních úřadů 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200" i="1" u="sng" dirty="0">
                <a:solidFill>
                  <a:schemeClr val="tx1"/>
                </a:solidFill>
              </a:rPr>
              <a:t>Specifický cíl 2: </a:t>
            </a:r>
            <a:r>
              <a:rPr lang="cs-CZ" sz="3200" dirty="0">
                <a:solidFill>
                  <a:schemeClr val="tx1"/>
                </a:solidFill>
              </a:rPr>
              <a:t>Zlepšit situaci v oblasti regionální dopravy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200" i="1" u="sng" dirty="0">
                <a:solidFill>
                  <a:schemeClr val="tx1"/>
                </a:solidFill>
              </a:rPr>
              <a:t>Specifický cíl 3: </a:t>
            </a:r>
            <a:r>
              <a:rPr lang="cs-CZ" sz="3200" dirty="0">
                <a:solidFill>
                  <a:schemeClr val="tx1"/>
                </a:solidFill>
              </a:rPr>
              <a:t>Zlepšit situaci v oblasti protipovodňových opatření a krizového řízení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200" i="1" u="sng" dirty="0">
                <a:solidFill>
                  <a:schemeClr val="tx1"/>
                </a:solidFill>
              </a:rPr>
              <a:t>Specifický cíl 4: </a:t>
            </a:r>
            <a:r>
              <a:rPr lang="cs-CZ" sz="3200" dirty="0">
                <a:solidFill>
                  <a:schemeClr val="tx1"/>
                </a:solidFill>
              </a:rPr>
              <a:t>Zlepšit situaci v oblasti zaměstnanosti a zaměstnatelnosti obyvatel </a:t>
            </a:r>
          </a:p>
          <a:p>
            <a:pPr algn="l">
              <a:lnSpc>
                <a:spcPct val="12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Část 5 – Akční plán spolupráce obcí na platformě MAS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1916832"/>
            <a:ext cx="7402016" cy="3672408"/>
          </a:xfrm>
        </p:spPr>
        <p:txBody>
          <a:bodyPr>
            <a:normAutofit fontScale="250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7200" dirty="0">
                <a:solidFill>
                  <a:schemeClr val="tx1"/>
                </a:solidFill>
              </a:rPr>
              <a:t>Stanovení </a:t>
            </a:r>
            <a:r>
              <a:rPr lang="cs-CZ" sz="7200" dirty="0" smtClean="0">
                <a:solidFill>
                  <a:schemeClr val="tx1"/>
                </a:solidFill>
              </a:rPr>
              <a:t>akčního plánu na rok 2015-2017</a:t>
            </a:r>
            <a:endParaRPr lang="cs-CZ" sz="7200" dirty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7200" i="1" u="sng" dirty="0">
                <a:solidFill>
                  <a:schemeClr val="tx1"/>
                </a:solidFill>
              </a:rPr>
              <a:t>Specifický cíl 1: </a:t>
            </a:r>
            <a:r>
              <a:rPr lang="cs-CZ" sz="7200" dirty="0">
                <a:solidFill>
                  <a:schemeClr val="tx1"/>
                </a:solidFill>
              </a:rPr>
              <a:t>Zesílit spolupráci obcí a snížit administrativní zátěž obecních </a:t>
            </a:r>
            <a:r>
              <a:rPr lang="cs-CZ" sz="7200" dirty="0" smtClean="0">
                <a:solidFill>
                  <a:schemeClr val="tx1"/>
                </a:solidFill>
              </a:rPr>
              <a:t>úřadů - </a:t>
            </a:r>
            <a:r>
              <a:rPr lang="cs-CZ" sz="7200" b="1" dirty="0" smtClean="0">
                <a:solidFill>
                  <a:schemeClr val="tx1"/>
                </a:solidFill>
              </a:rPr>
              <a:t>aktivity:</a:t>
            </a:r>
            <a:r>
              <a:rPr lang="cs-CZ" sz="7200" dirty="0" smtClean="0">
                <a:solidFill>
                  <a:schemeClr val="tx1"/>
                </a:solidFill>
              </a:rPr>
              <a:t> využití služeb 1 účetní pro více obcí, servisní centrum služeb pro obce, právní poradenství</a:t>
            </a:r>
            <a:endParaRPr lang="cs-CZ" sz="72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7200" i="1" u="sng" dirty="0">
                <a:solidFill>
                  <a:schemeClr val="tx1"/>
                </a:solidFill>
              </a:rPr>
              <a:t>Specifický cíl 2: </a:t>
            </a:r>
            <a:r>
              <a:rPr lang="cs-CZ" sz="7200" dirty="0">
                <a:solidFill>
                  <a:schemeClr val="tx1"/>
                </a:solidFill>
              </a:rPr>
              <a:t>Zlepšit situaci v oblasti regionální </a:t>
            </a:r>
            <a:r>
              <a:rPr lang="cs-CZ" sz="7200" dirty="0" smtClean="0">
                <a:solidFill>
                  <a:schemeClr val="tx1"/>
                </a:solidFill>
              </a:rPr>
              <a:t>dopravy - </a:t>
            </a:r>
            <a:r>
              <a:rPr lang="cs-CZ" sz="7200" b="1" dirty="0" smtClean="0">
                <a:solidFill>
                  <a:schemeClr val="tx1"/>
                </a:solidFill>
              </a:rPr>
              <a:t>aktivity: </a:t>
            </a:r>
            <a:r>
              <a:rPr lang="cs-CZ" sz="7200" dirty="0" smtClean="0">
                <a:solidFill>
                  <a:schemeClr val="tx1"/>
                </a:solidFill>
              </a:rPr>
              <a:t>příprava a realizace cyklotrasy Humpolec - Jiřice</a:t>
            </a:r>
            <a:endParaRPr lang="cs-CZ" sz="72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7200" i="1" u="sng" dirty="0">
                <a:solidFill>
                  <a:schemeClr val="tx1"/>
                </a:solidFill>
              </a:rPr>
              <a:t>Specifický cíl 3: </a:t>
            </a:r>
            <a:r>
              <a:rPr lang="cs-CZ" sz="7200" dirty="0">
                <a:solidFill>
                  <a:schemeClr val="tx1"/>
                </a:solidFill>
              </a:rPr>
              <a:t>Zlepšit situaci v oblasti protipovodňových opatření a krizového </a:t>
            </a:r>
            <a:r>
              <a:rPr lang="cs-CZ" sz="7200" dirty="0" smtClean="0">
                <a:solidFill>
                  <a:schemeClr val="tx1"/>
                </a:solidFill>
              </a:rPr>
              <a:t>řízení – </a:t>
            </a:r>
            <a:r>
              <a:rPr lang="cs-CZ" sz="7200" b="1" dirty="0" smtClean="0">
                <a:solidFill>
                  <a:schemeClr val="tx1"/>
                </a:solidFill>
              </a:rPr>
              <a:t>aktivity:</a:t>
            </a:r>
            <a:r>
              <a:rPr lang="cs-CZ" sz="7200" dirty="0" smtClean="0">
                <a:solidFill>
                  <a:schemeClr val="tx1"/>
                </a:solidFill>
              </a:rPr>
              <a:t> digitalizace povodňového plánu v ORP Humpolec</a:t>
            </a:r>
            <a:endParaRPr lang="cs-CZ" sz="7200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7200" i="1" u="sng" dirty="0">
                <a:solidFill>
                  <a:schemeClr val="tx1"/>
                </a:solidFill>
              </a:rPr>
              <a:t>Specifický cíl 4: </a:t>
            </a:r>
            <a:r>
              <a:rPr lang="cs-CZ" sz="7200" dirty="0">
                <a:solidFill>
                  <a:schemeClr val="tx1"/>
                </a:solidFill>
              </a:rPr>
              <a:t>Zlepšit situaci v oblasti zaměstnanosti a zaměstnatelnosti obyvatel </a:t>
            </a:r>
            <a:r>
              <a:rPr lang="cs-CZ" sz="7200" dirty="0" smtClean="0">
                <a:solidFill>
                  <a:schemeClr val="tx1"/>
                </a:solidFill>
              </a:rPr>
              <a:t>– </a:t>
            </a:r>
            <a:r>
              <a:rPr lang="cs-CZ" sz="7200" b="1" dirty="0" smtClean="0">
                <a:solidFill>
                  <a:schemeClr val="tx1"/>
                </a:solidFill>
              </a:rPr>
              <a:t>aktivity:</a:t>
            </a:r>
            <a:r>
              <a:rPr lang="cs-CZ" sz="7200" dirty="0" smtClean="0">
                <a:solidFill>
                  <a:schemeClr val="tx1"/>
                </a:solidFill>
              </a:rPr>
              <a:t> vytvoření projektu Job klubu, burzy práce, konzultační centrum pro podnikatele</a:t>
            </a:r>
            <a:endParaRPr lang="cs-CZ" sz="7200" dirty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endParaRPr lang="cs-CZ" sz="7200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5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Část 6 – Implementace spolupráce obcí na platformě MAS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1916832"/>
            <a:ext cx="7402016" cy="3672408"/>
          </a:xfrm>
        </p:spPr>
        <p:txBody>
          <a:bodyPr>
            <a:normAutofit fontScale="325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6800" dirty="0" smtClean="0">
                <a:solidFill>
                  <a:schemeClr val="tx1"/>
                </a:solidFill>
              </a:rPr>
              <a:t>Sledování </a:t>
            </a:r>
            <a:r>
              <a:rPr lang="cs-CZ" sz="6800" dirty="0">
                <a:solidFill>
                  <a:schemeClr val="tx1"/>
                </a:solidFill>
              </a:rPr>
              <a:t>a vyhodnocování výstupů strategie spolupráce </a:t>
            </a:r>
            <a:r>
              <a:rPr lang="cs-CZ" sz="6800" dirty="0" smtClean="0">
                <a:solidFill>
                  <a:schemeClr val="tx1"/>
                </a:solidFill>
              </a:rPr>
              <a:t>obcí:</a:t>
            </a:r>
            <a:endParaRPr lang="cs-CZ" sz="6800" dirty="0">
              <a:solidFill>
                <a:schemeClr val="tx1"/>
              </a:solidFill>
            </a:endParaRP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6200" dirty="0" smtClean="0">
                <a:solidFill>
                  <a:schemeClr val="tx1"/>
                </a:solidFill>
              </a:rPr>
              <a:t>Stanovené cíle budou naplňovány prostřednictvím činnosti pracovníků kanceláře MAS. 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6200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6200" dirty="0" smtClean="0">
                <a:solidFill>
                  <a:schemeClr val="tx1"/>
                </a:solidFill>
              </a:rPr>
              <a:t>Jedenkrát za X měsíců se bude konat setkání starostů a zaměstnanců obecních úřadů na území MAS. 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6200" dirty="0" smtClean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6200" dirty="0" smtClean="0">
                <a:solidFill>
                  <a:schemeClr val="tx1"/>
                </a:solidFill>
              </a:rPr>
              <a:t>Vyhodnocení činnosti (tabulka splnění výstupů v oblasti spolupráce obcí) bude také součástí výroční zprávy MAS.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Část 6 – Implementace spolupráce obcí na platformě MAS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1916832"/>
            <a:ext cx="7402016" cy="3672408"/>
          </a:xfrm>
        </p:spPr>
        <p:txBody>
          <a:bodyPr>
            <a:normAutofit fontScale="25000" lnSpcReduction="20000"/>
          </a:bodyPr>
          <a:lstStyle/>
          <a:p>
            <a:pPr lvl="1" indent="-457200" algn="l">
              <a:buFont typeface="Arial" panose="020B0604020202020204" pitchFamily="34" charset="0"/>
              <a:buChar char="•"/>
            </a:pPr>
            <a:r>
              <a:rPr lang="cs-CZ" sz="8000" dirty="0" smtClean="0">
                <a:solidFill>
                  <a:schemeClr val="tx1"/>
                </a:solidFill>
              </a:rPr>
              <a:t>Identifikace téma spolupráce obcí ve strategii MAS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endParaRPr lang="cs-CZ" sz="2400" b="1" dirty="0">
              <a:solidFill>
                <a:schemeClr val="tx1"/>
              </a:solidFill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7200" dirty="0" smtClean="0">
                <a:solidFill>
                  <a:schemeClr val="tx1"/>
                </a:solidFill>
              </a:rPr>
              <a:t>Strategie MAS definuje 6 strategických cílů regionu</a:t>
            </a:r>
          </a:p>
          <a:p>
            <a:pPr lvl="1" algn="l">
              <a:lnSpc>
                <a:spcPct val="120000"/>
              </a:lnSpc>
            </a:pPr>
            <a:r>
              <a:rPr lang="cs-CZ" sz="6200" dirty="0" smtClean="0">
                <a:solidFill>
                  <a:schemeClr val="tx1"/>
                </a:solidFill>
              </a:rPr>
              <a:t> 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1 - Prosperující region a pracovní příležitosti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2 - Bydlení ve zdravém a bezpečném životním prostředí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3 - Dopravní propojenost regionu (vnitřní i navenek)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4 - Kvalitní služby a vzdělávání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5 - Rozmanité možnosti pro volný čas</a:t>
            </a:r>
          </a:p>
          <a:p>
            <a:pPr marL="1771650" lvl="2" indent="-857250" algn="l">
              <a:buFont typeface="Arial" panose="020B0604020202020204" pitchFamily="34" charset="0"/>
              <a:buChar char="•"/>
            </a:pPr>
            <a:r>
              <a:rPr lang="cs-CZ" sz="6400" dirty="0">
                <a:solidFill>
                  <a:schemeClr val="tx1"/>
                </a:solidFill>
              </a:rPr>
              <a:t>Strategický cíl 6 - Stabilní venkovská </a:t>
            </a:r>
            <a:r>
              <a:rPr lang="cs-CZ" sz="6400" dirty="0" smtClean="0">
                <a:solidFill>
                  <a:schemeClr val="tx1"/>
                </a:solidFill>
              </a:rPr>
              <a:t>krajina</a:t>
            </a:r>
            <a:endParaRPr lang="cs-CZ" sz="6400" dirty="0">
              <a:solidFill>
                <a:schemeClr val="tx1"/>
              </a:solidFill>
            </a:endParaRPr>
          </a:p>
          <a:p>
            <a:pPr lvl="2" algn="l"/>
            <a:endParaRPr lang="cs-CZ" sz="5600" dirty="0">
              <a:solidFill>
                <a:schemeClr val="tx1"/>
              </a:solidFill>
            </a:endParaRPr>
          </a:p>
          <a:p>
            <a:pPr algn="l"/>
            <a:r>
              <a:rPr lang="cs-CZ" sz="7600" dirty="0" smtClean="0">
                <a:solidFill>
                  <a:schemeClr val="tx1"/>
                </a:solidFill>
              </a:rPr>
              <a:t>Doplnění strategického cíle 4 na základě zjištěných potřeb o nový cíl </a:t>
            </a:r>
          </a:p>
          <a:p>
            <a:pPr lvl="1" algn="l">
              <a:lnSpc>
                <a:spcPct val="120000"/>
              </a:lnSpc>
            </a:pPr>
            <a:r>
              <a:rPr lang="cs-CZ" sz="7200" i="1" dirty="0" smtClean="0">
                <a:solidFill>
                  <a:schemeClr val="tx1"/>
                </a:solidFill>
              </a:rPr>
              <a:t>4.7.</a:t>
            </a:r>
            <a:r>
              <a:rPr lang="cs-CZ" sz="7200" b="1" i="1" dirty="0" smtClean="0">
                <a:solidFill>
                  <a:schemeClr val="tx1"/>
                </a:solidFill>
              </a:rPr>
              <a:t> </a:t>
            </a:r>
            <a:r>
              <a:rPr lang="cs-CZ" sz="7200" b="1" i="1" dirty="0">
                <a:solidFill>
                  <a:schemeClr val="tx1"/>
                </a:solidFill>
              </a:rPr>
              <a:t>Rozvoj spolupráce mezi obecními úřady na celém území MAS</a:t>
            </a:r>
            <a:endParaRPr lang="cs-CZ" sz="7200" i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8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Přijetí Strategie spolupráce obcí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1916832"/>
            <a:ext cx="7402016" cy="3672408"/>
          </a:xfrm>
        </p:spPr>
        <p:txBody>
          <a:bodyPr>
            <a:normAutofit/>
          </a:bodyPr>
          <a:lstStyle/>
          <a:p>
            <a:pPr algn="l"/>
            <a:r>
              <a:rPr lang="cs-CZ" sz="2400" dirty="0">
                <a:solidFill>
                  <a:srgbClr val="983265"/>
                </a:solidFill>
              </a:rPr>
              <a:t>Návrh na </a:t>
            </a:r>
            <a:r>
              <a:rPr lang="cs-CZ" sz="2400" dirty="0" smtClean="0">
                <a:solidFill>
                  <a:srgbClr val="983265"/>
                </a:solidFill>
              </a:rPr>
              <a:t>schválení č.1/2015</a:t>
            </a:r>
            <a:r>
              <a:rPr lang="cs-CZ" sz="2400" dirty="0">
                <a:solidFill>
                  <a:srgbClr val="983265"/>
                </a:solidFill>
              </a:rPr>
              <a:t>: 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cs-CZ" sz="2400" dirty="0">
                <a:solidFill>
                  <a:schemeClr val="tx1"/>
                </a:solidFill>
              </a:rPr>
              <a:t>Starostové obcí z území MAS </a:t>
            </a:r>
            <a:r>
              <a:rPr lang="cs-CZ" sz="2400" dirty="0" smtClean="0">
                <a:solidFill>
                  <a:schemeClr val="tx1"/>
                </a:solidFill>
              </a:rPr>
              <a:t>Společnost pro rozvoj </a:t>
            </a:r>
            <a:r>
              <a:rPr lang="cs-CZ" sz="2400" dirty="0" err="1" smtClean="0">
                <a:solidFill>
                  <a:schemeClr val="tx1"/>
                </a:solidFill>
              </a:rPr>
              <a:t>Humpolecka,z.s</a:t>
            </a:r>
            <a:r>
              <a:rPr lang="cs-CZ" sz="2400" dirty="0" smtClean="0">
                <a:solidFill>
                  <a:schemeClr val="tx1"/>
                </a:solidFill>
              </a:rPr>
              <a:t>. berou </a:t>
            </a:r>
            <a:r>
              <a:rPr lang="cs-CZ" sz="2400" dirty="0">
                <a:solidFill>
                  <a:schemeClr val="tx1"/>
                </a:solidFill>
              </a:rPr>
              <a:t>na vědomí Strategii spolupráce obcí v MAS </a:t>
            </a:r>
            <a:r>
              <a:rPr lang="cs-CZ" sz="2400" dirty="0" smtClean="0">
                <a:solidFill>
                  <a:schemeClr val="tx1"/>
                </a:solidFill>
              </a:rPr>
              <a:t>Společnost pro rozvoj </a:t>
            </a:r>
            <a:r>
              <a:rPr lang="cs-CZ" sz="2400" dirty="0" err="1" smtClean="0">
                <a:solidFill>
                  <a:schemeClr val="tx1"/>
                </a:solidFill>
              </a:rPr>
              <a:t>Humpolecka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a ukládají manažerovi </a:t>
            </a:r>
            <a:r>
              <a:rPr lang="cs-CZ" sz="2400" dirty="0" smtClean="0">
                <a:solidFill>
                  <a:schemeClr val="tx1"/>
                </a:solidFill>
              </a:rPr>
              <a:t>MAS jeho </a:t>
            </a:r>
            <a:r>
              <a:rPr lang="cs-CZ" sz="2400" dirty="0">
                <a:solidFill>
                  <a:schemeClr val="tx1"/>
                </a:solidFill>
              </a:rPr>
              <a:t>nezbytnou finalizaci před schválením výkonným orgánem </a:t>
            </a:r>
            <a:r>
              <a:rPr lang="cs-CZ" sz="2400" dirty="0" smtClean="0">
                <a:solidFill>
                  <a:schemeClr val="tx1"/>
                </a:solidFill>
              </a:rPr>
              <a:t>MAS.“ </a:t>
            </a:r>
          </a:p>
          <a:p>
            <a:pPr algn="l"/>
            <a:endParaRPr lang="cs-CZ" dirty="0" smtClean="0">
              <a:solidFill>
                <a:srgbClr val="983265"/>
              </a:solidFill>
            </a:endParaRPr>
          </a:p>
          <a:p>
            <a:pPr algn="l"/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Pakt spolupráce a partnerství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27598" cy="30243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3400" dirty="0">
                <a:solidFill>
                  <a:srgbClr val="983265"/>
                </a:solidFill>
              </a:rPr>
              <a:t>Návrh na </a:t>
            </a:r>
            <a:r>
              <a:rPr lang="cs-CZ" sz="3400" dirty="0" smtClean="0">
                <a:solidFill>
                  <a:srgbClr val="983265"/>
                </a:solidFill>
              </a:rPr>
              <a:t>schválení č.2/2015</a:t>
            </a:r>
            <a:r>
              <a:rPr lang="cs-CZ" sz="3400" dirty="0">
                <a:solidFill>
                  <a:srgbClr val="983265"/>
                </a:solidFill>
              </a:rPr>
              <a:t>: </a:t>
            </a:r>
          </a:p>
          <a:p>
            <a:pPr algn="just">
              <a:lnSpc>
                <a:spcPct val="120000"/>
              </a:lnSpc>
            </a:pPr>
            <a:r>
              <a:rPr lang="cs-CZ" sz="3100" dirty="0" smtClean="0">
                <a:solidFill>
                  <a:schemeClr val="tx1"/>
                </a:solidFill>
              </a:rPr>
              <a:t>„</a:t>
            </a:r>
            <a:r>
              <a:rPr lang="cs-CZ" sz="3100" dirty="0">
                <a:solidFill>
                  <a:schemeClr val="tx1"/>
                </a:solidFill>
              </a:rPr>
              <a:t>My, zástupci obcí v MAS </a:t>
            </a:r>
            <a:r>
              <a:rPr lang="cs-CZ" sz="3100" dirty="0" smtClean="0">
                <a:solidFill>
                  <a:schemeClr val="tx1"/>
                </a:solidFill>
              </a:rPr>
              <a:t>Společnost pro rozvoj </a:t>
            </a:r>
            <a:r>
              <a:rPr lang="cs-CZ" sz="3100" dirty="0" err="1" smtClean="0">
                <a:solidFill>
                  <a:schemeClr val="tx1"/>
                </a:solidFill>
              </a:rPr>
              <a:t>Humpolecka</a:t>
            </a:r>
            <a:r>
              <a:rPr lang="cs-CZ" sz="3100" dirty="0" smtClean="0">
                <a:solidFill>
                  <a:schemeClr val="tx1"/>
                </a:solidFill>
              </a:rPr>
              <a:t> </a:t>
            </a:r>
            <a:r>
              <a:rPr lang="cs-CZ" sz="3100" dirty="0">
                <a:solidFill>
                  <a:schemeClr val="tx1"/>
                </a:solidFill>
              </a:rPr>
              <a:t>tímto deklarujeme, že budeme spolupracovat na obnově a rozvoji svého regionu. K tomuto nám bude sloužit Strategie spolupráce obcí. Naším cílem je zlepšení chodu obecních a městských úřadů a vzájemné partnerství veřejné správy s neziskovým a podnikatelským sektorem v místní akční skupině </a:t>
            </a:r>
            <a:r>
              <a:rPr lang="cs-CZ" sz="3100" dirty="0" smtClean="0">
                <a:solidFill>
                  <a:schemeClr val="tx1"/>
                </a:solidFill>
              </a:rPr>
              <a:t>Společnost pro rozvoj </a:t>
            </a:r>
            <a:r>
              <a:rPr lang="cs-CZ" sz="3100" dirty="0" err="1" smtClean="0">
                <a:solidFill>
                  <a:schemeClr val="tx1"/>
                </a:solidFill>
              </a:rPr>
              <a:t>Humpolecka</a:t>
            </a:r>
            <a:r>
              <a:rPr lang="cs-CZ" sz="3100" dirty="0" smtClean="0">
                <a:solidFill>
                  <a:schemeClr val="tx1"/>
                </a:solidFill>
              </a:rPr>
              <a:t>, </a:t>
            </a:r>
            <a:r>
              <a:rPr lang="cs-CZ" sz="3100" dirty="0" err="1" smtClean="0">
                <a:solidFill>
                  <a:schemeClr val="tx1"/>
                </a:solidFill>
              </a:rPr>
              <a:t>z.s</a:t>
            </a:r>
            <a:r>
              <a:rPr lang="cs-CZ" sz="3100" dirty="0" smtClean="0">
                <a:solidFill>
                  <a:schemeClr val="tx1"/>
                </a:solidFill>
              </a:rPr>
              <a:t>“. </a:t>
            </a:r>
            <a:endParaRPr lang="cs-CZ" sz="31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Program kulatého stolu 14. 09. 2015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27598" cy="3518897"/>
          </a:xfrm>
        </p:spPr>
        <p:txBody>
          <a:bodyPr>
            <a:normAutofit fontScale="40000" lnSpcReduction="2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Úvod, schválení navrženého programu, určení zapisovatele a ověřovatele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Prezentace dosavadních výsledků projektu (externí dodavatel SMARV)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Představení Strategie spolupráce obcí MAS Společnost pro rozvoj </a:t>
            </a:r>
            <a:r>
              <a:rPr lang="cs-CZ" sz="5100" dirty="0" err="1">
                <a:solidFill>
                  <a:srgbClr val="983265"/>
                </a:solidFill>
              </a:rPr>
              <a:t>Humpolecka</a:t>
            </a:r>
            <a:r>
              <a:rPr lang="cs-CZ" sz="5100" dirty="0">
                <a:solidFill>
                  <a:srgbClr val="983265"/>
                </a:solidFill>
              </a:rPr>
              <a:t>, </a:t>
            </a:r>
            <a:r>
              <a:rPr lang="cs-CZ" sz="5100" dirty="0" err="1">
                <a:solidFill>
                  <a:srgbClr val="983265"/>
                </a:solidFill>
              </a:rPr>
              <a:t>z.s</a:t>
            </a:r>
            <a:r>
              <a:rPr lang="cs-CZ" sz="5100" dirty="0">
                <a:solidFill>
                  <a:srgbClr val="983265"/>
                </a:solidFill>
              </a:rPr>
              <a:t>. 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Projednání, doplnění a schválení Strategie spolupráce obcí MAS </a:t>
            </a:r>
            <a:r>
              <a:rPr lang="cs-CZ" sz="5100" dirty="0" err="1">
                <a:solidFill>
                  <a:srgbClr val="983265"/>
                </a:solidFill>
              </a:rPr>
              <a:t>Humpolecka</a:t>
            </a:r>
            <a:endParaRPr lang="cs-CZ" sz="5100" dirty="0">
              <a:solidFill>
                <a:srgbClr val="983265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Představení, projednání a schválení Paktu o spolupráci a partnerství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Aktuální problémy obcí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cs-CZ" sz="5100" dirty="0">
                <a:solidFill>
                  <a:srgbClr val="983265"/>
                </a:solidFill>
              </a:rPr>
              <a:t>Závěr </a:t>
            </a:r>
          </a:p>
          <a:p>
            <a:pPr algn="l"/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Strategie spolupráce obcí - struktura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27598" cy="3518897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Část </a:t>
            </a:r>
            <a:r>
              <a:rPr lang="cs-CZ" dirty="0">
                <a:solidFill>
                  <a:schemeClr val="tx1"/>
                </a:solidFill>
              </a:rPr>
              <a:t>1 – Karta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Část 2 – Definice potenciálu spolupráce obcí na platformě </a:t>
            </a:r>
            <a:r>
              <a:rPr lang="cs-CZ" dirty="0" smtClean="0">
                <a:solidFill>
                  <a:schemeClr val="tx1"/>
                </a:solidFill>
              </a:rPr>
              <a:t>	        MAS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Část 3 – Potřeby spolupráce obcí na platformě </a:t>
            </a:r>
            <a:r>
              <a:rPr lang="cs-CZ" dirty="0" smtClean="0">
                <a:solidFill>
                  <a:schemeClr val="tx1"/>
                </a:solidFill>
              </a:rPr>
              <a:t>MAS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Část 4 – Návrhová část strategie spolupráce obcí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Část 5 – Akční plán spolupráce obcí na platformě MAS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Část 6 – Implementace spolupráce obcí na platformě MAS</a:t>
            </a: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Část 1 – Karta MAS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427598" cy="3518897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Identifikační údaje MAS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Kontakty na kancelář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Počet členů MAS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Popis činnosti a cíle organizace MAS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Strategické cíle regionu dle SCLLD – strategie komunitně vedeného místního rozvoje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Seznam obcí na území MAS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Seznam DSO – dobrovolných svazků obcí na území MAS</a:t>
            </a: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  <p:pic>
        <p:nvPicPr>
          <p:cNvPr id="8" name="Zástupný symbol pro obrázek 7"/>
          <p:cNvPicPr>
            <a:picLocks noGrp="1"/>
          </p:cNvPicPr>
          <p:nvPr>
            <p:ph type="pic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" r="2862"/>
          <a:stretch>
            <a:fillRect/>
          </a:stretch>
        </p:blipFill>
        <p:spPr>
          <a:xfrm>
            <a:off x="1043608" y="1340769"/>
            <a:ext cx="6552728" cy="4104455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806120" y="912145"/>
            <a:ext cx="5580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Část 1 – Karta MAS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39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Část 2 –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Definice potenciálu spolupráce obcí na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platformě MAS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2072252"/>
            <a:ext cx="7402016" cy="3372972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Popis </a:t>
            </a:r>
            <a:r>
              <a:rPr lang="cs-CZ" dirty="0">
                <a:solidFill>
                  <a:schemeClr val="tx1"/>
                </a:solidFill>
              </a:rPr>
              <a:t>dosavadní spolupráce obcí včetně </a:t>
            </a:r>
            <a:r>
              <a:rPr lang="cs-CZ" dirty="0" smtClean="0">
                <a:solidFill>
                  <a:schemeClr val="tx1"/>
                </a:solidFill>
              </a:rPr>
              <a:t>příkladů v 5 projektových tématech: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i="1" u="sng" dirty="0">
                <a:solidFill>
                  <a:srgbClr val="983265"/>
                </a:solidFill>
              </a:rPr>
              <a:t>Protipovodňová opatření a krizové řízení 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Regionální </a:t>
            </a:r>
            <a:r>
              <a:rPr lang="cs-CZ" i="1" dirty="0" smtClean="0">
                <a:solidFill>
                  <a:schemeClr val="tx1"/>
                </a:solidFill>
              </a:rPr>
              <a:t>školství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1"/>
                </a:solidFill>
              </a:rPr>
              <a:t>Odpadové </a:t>
            </a:r>
            <a:r>
              <a:rPr lang="cs-CZ" i="1" dirty="0" smtClean="0">
                <a:solidFill>
                  <a:schemeClr val="tx1"/>
                </a:solidFill>
              </a:rPr>
              <a:t>hospodářství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i="1" u="sng" dirty="0">
                <a:solidFill>
                  <a:srgbClr val="983265"/>
                </a:solidFill>
              </a:rPr>
              <a:t>Doprava – dopravní obslužnost a dopravní dostupnost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600" i="1" u="sng" dirty="0">
                <a:solidFill>
                  <a:srgbClr val="983265"/>
                </a:solidFill>
              </a:rPr>
              <a:t>Politika zaměstnanosti, boj s nezaměstnaností</a:t>
            </a:r>
          </a:p>
          <a:p>
            <a:pPr lvl="1" algn="l">
              <a:lnSpc>
                <a:spcPct val="120000"/>
              </a:lnSpc>
            </a:pPr>
            <a:endParaRPr lang="cs-CZ" dirty="0" smtClean="0"/>
          </a:p>
          <a:p>
            <a:pPr algn="l">
              <a:lnSpc>
                <a:spcPct val="12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7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Část 2 –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Definice potenciálu spolupráce obcí na </a:t>
            </a:r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platformě MAS</a:t>
            </a: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2072252"/>
            <a:ext cx="7402016" cy="337297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Lidský</a:t>
            </a:r>
            <a:r>
              <a:rPr lang="cs-CZ" sz="2400" dirty="0">
                <a:solidFill>
                  <a:schemeClr val="tx1"/>
                </a:solidFill>
              </a:rPr>
              <a:t>, finanční a organizační potenciál pro zajištění spolupráce </a:t>
            </a:r>
            <a:r>
              <a:rPr lang="cs-CZ" sz="2400" dirty="0" smtClean="0">
                <a:solidFill>
                  <a:schemeClr val="tx1"/>
                </a:solidFill>
              </a:rPr>
              <a:t>obcí: 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u="sng" dirty="0" smtClean="0">
                <a:solidFill>
                  <a:schemeClr val="tx1"/>
                </a:solidFill>
              </a:rPr>
              <a:t>Kapacita MAS </a:t>
            </a:r>
            <a:r>
              <a:rPr lang="cs-CZ" sz="2200" dirty="0" smtClean="0">
                <a:solidFill>
                  <a:schemeClr val="tx1"/>
                </a:solidFill>
              </a:rPr>
              <a:t>– organizační struktura, personální zajištění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u="sng" dirty="0" smtClean="0">
                <a:solidFill>
                  <a:schemeClr val="tx1"/>
                </a:solidFill>
              </a:rPr>
              <a:t>Kapacita administrativy obcí </a:t>
            </a:r>
            <a:r>
              <a:rPr lang="cs-CZ" sz="2200" i="1" dirty="0" smtClean="0">
                <a:solidFill>
                  <a:schemeClr val="tx1"/>
                </a:solidFill>
              </a:rPr>
              <a:t>– </a:t>
            </a:r>
            <a:r>
              <a:rPr lang="cs-CZ" sz="2200" dirty="0" smtClean="0">
                <a:solidFill>
                  <a:schemeClr val="tx1"/>
                </a:solidFill>
              </a:rPr>
              <a:t>dle informací získaných z obcí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u="sng" dirty="0" smtClean="0">
                <a:solidFill>
                  <a:schemeClr val="tx1"/>
                </a:solidFill>
              </a:rPr>
              <a:t>Finanční zdroje – MAS, DSO, obce </a:t>
            </a:r>
            <a:r>
              <a:rPr lang="cs-CZ" sz="2200" i="1" dirty="0" smtClean="0">
                <a:solidFill>
                  <a:schemeClr val="tx1"/>
                </a:solidFill>
              </a:rPr>
              <a:t>– </a:t>
            </a:r>
            <a:r>
              <a:rPr lang="cs-CZ" sz="2200" dirty="0" smtClean="0">
                <a:solidFill>
                  <a:schemeClr val="tx1"/>
                </a:solidFill>
              </a:rPr>
              <a:t>zpracování veřejně dostupných informací</a:t>
            </a:r>
            <a:endParaRPr lang="cs-CZ" sz="2200" dirty="0" smtClean="0"/>
          </a:p>
          <a:p>
            <a:pPr algn="l">
              <a:lnSpc>
                <a:spcPct val="12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9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60649"/>
            <a:ext cx="3096343" cy="7200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936103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>
                <a:solidFill>
                  <a:schemeClr val="accent3">
                    <a:lumMod val="75000"/>
                  </a:schemeClr>
                </a:solidFill>
              </a:rPr>
              <a:t>Část 2 – </a:t>
            </a:r>
            <a:r>
              <a:rPr lang="cs-CZ" sz="3200" dirty="0">
                <a:solidFill>
                  <a:schemeClr val="accent3">
                    <a:lumMod val="75000"/>
                  </a:schemeClr>
                </a:solidFill>
              </a:rPr>
              <a:t>Organizační struktura MAS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028" y="2072252"/>
            <a:ext cx="7402016" cy="3372972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rgbClr val="983265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5589240"/>
            <a:ext cx="5364945" cy="64013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445224"/>
            <a:ext cx="1666958" cy="1000175"/>
          </a:xfrm>
          <a:prstGeom prst="rect">
            <a:avLst/>
          </a:prstGeom>
        </p:spPr>
      </p:pic>
      <p:pic>
        <p:nvPicPr>
          <p:cNvPr id="7" name="obrázek 2" descr="Organizační struktura MAS 20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62137"/>
            <a:ext cx="5328591" cy="3583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71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Část 2 – Organizační struktura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MAS přehled zaměstnanců MAS v roce 2015</a:t>
            </a:r>
            <a:endParaRPr lang="cs-CZ" dirty="0"/>
          </a:p>
        </p:txBody>
      </p:sp>
      <p:graphicFrame>
        <p:nvGraphicFramePr>
          <p:cNvPr id="12" name="Zástupný symbol pro obsah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963466"/>
              </p:ext>
            </p:extLst>
          </p:nvPr>
        </p:nvGraphicFramePr>
        <p:xfrm>
          <a:off x="457200" y="1600200"/>
          <a:ext cx="8228826" cy="2921255"/>
        </p:xfrm>
        <a:graphic>
          <a:graphicData uri="http://schemas.openxmlformats.org/drawingml/2006/table">
            <a:tbl>
              <a:tblPr firstRow="1" firstCol="1" bandRow="1"/>
              <a:tblGrid>
                <a:gridCol w="4114413"/>
                <a:gridCol w="4114413"/>
              </a:tblGrid>
              <a:tr h="677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Mgr. Pavel </a:t>
                      </a:r>
                      <a:r>
                        <a:rPr lang="cs-CZ" sz="3200" kern="1200" dirty="0" err="1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Hrala</a:t>
                      </a:r>
                      <a:endParaRPr lang="cs-CZ" sz="3200" kern="1200" dirty="0">
                        <a:solidFill>
                          <a:srgbClr val="9832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manažer MAS</a:t>
                      </a: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Ing. Tereza Machková</a:t>
                      </a: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administrativní pracovnice</a:t>
                      </a: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Ing. Eva Kubíčková</a:t>
                      </a: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>
                          <a:solidFill>
                            <a:srgbClr val="983265"/>
                          </a:solidFill>
                          <a:latin typeface="+mn-lt"/>
                          <a:ea typeface="+mn-ea"/>
                          <a:cs typeface="+mn-cs"/>
                        </a:rPr>
                        <a:t>účetní</a:t>
                      </a: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96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další v roce 2016….?</a:t>
                      </a:r>
                      <a:endParaRPr lang="cs-CZ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3200" kern="1200" dirty="0">
                        <a:solidFill>
                          <a:srgbClr val="983265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78" marR="4617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01900" y="3530442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1506</TotalTime>
  <Words>711</Words>
  <Application>Microsoft Office PowerPoint</Application>
  <PresentationFormat>Předvádění na obrazovce (4:3)</PresentationFormat>
  <Paragraphs>121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Calibri</vt:lpstr>
      <vt:lpstr>Motiv systému Office</vt:lpstr>
      <vt:lpstr>Strategie spolupráce obcí Společnost pro rozvoj Humpolecka, z. s.</vt:lpstr>
      <vt:lpstr>Program kulatého stolu 14. 09. 2015</vt:lpstr>
      <vt:lpstr>Strategie spolupráce obcí - struktura</vt:lpstr>
      <vt:lpstr>Část 1 – Karta MAS</vt:lpstr>
      <vt:lpstr>Prezentace aplikace PowerPoint</vt:lpstr>
      <vt:lpstr>Část 2 – Definice potenciálu spolupráce obcí na platformě MAS</vt:lpstr>
      <vt:lpstr>Část 2 – Definice potenciálu spolupráce obcí na platformě MAS</vt:lpstr>
      <vt:lpstr>Část 2 – Organizační struktura MAS</vt:lpstr>
      <vt:lpstr>Část 2 – Organizační struktura MAS přehled zaměstnanců MAS v roce 2015</vt:lpstr>
      <vt:lpstr>Prezentace aplikace PowerPoint</vt:lpstr>
      <vt:lpstr>Část 3 – Definice potřeb v oblasti spolupráce obcí na platformě MAS</vt:lpstr>
      <vt:lpstr>Část 4 – Návrhová část Strategie spolupráce obcí na platformě MAS</vt:lpstr>
      <vt:lpstr>Část 5 – Akční plán spolupráce obcí na platformě MAS</vt:lpstr>
      <vt:lpstr>Část 6 – Implementace spolupráce obcí na platformě MAS</vt:lpstr>
      <vt:lpstr>Část 6 – Implementace spolupráce obcí na platformě MAS</vt:lpstr>
      <vt:lpstr>Přijetí Strategie spolupráce obcí</vt:lpstr>
      <vt:lpstr>Pakt spolupráce a partnerství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Valné hromady Společnost pro rozvoj Humpolecka</dc:title>
  <dc:creator>Pavlish</dc:creator>
  <cp:lastModifiedBy>Humpolecko</cp:lastModifiedBy>
  <cp:revision>110</cp:revision>
  <cp:lastPrinted>2015-09-14T08:34:45Z</cp:lastPrinted>
  <dcterms:created xsi:type="dcterms:W3CDTF">2014-11-22T12:07:11Z</dcterms:created>
  <dcterms:modified xsi:type="dcterms:W3CDTF">2015-09-23T07:48:07Z</dcterms:modified>
</cp:coreProperties>
</file>